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82" r:id="rId3"/>
    <p:sldId id="292" r:id="rId4"/>
    <p:sldId id="303" r:id="rId5"/>
    <p:sldId id="304" r:id="rId6"/>
    <p:sldId id="305" r:id="rId7"/>
    <p:sldId id="307" r:id="rId8"/>
    <p:sldId id="309" r:id="rId9"/>
    <p:sldId id="308" r:id="rId10"/>
  </p:sldIdLst>
  <p:sldSz cx="9144000" cy="6858000" type="screen4x3"/>
  <p:notesSz cx="6858000" cy="9144000"/>
  <p:custDataLst>
    <p:tags r:id="rId13"/>
  </p:custDataLst>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99CC"/>
    <a:srgbClr val="FFCC66"/>
    <a:srgbClr val="FFFF00"/>
    <a:srgbClr val="0033CC"/>
    <a:srgbClr val="99CC00"/>
    <a:srgbClr val="4F81BD"/>
    <a:srgbClr val="FF9999"/>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Grid="0">
      <p:cViewPr varScale="1">
        <p:scale>
          <a:sx n="112" d="100"/>
          <a:sy n="112" d="100"/>
        </p:scale>
        <p:origin x="-15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03C3C1-9E79-4258-A389-0B97778AAE79}" type="datetimeFigureOut">
              <a:rPr lang="en-US" smtClean="0"/>
              <a:pPr/>
              <a:t>11/20/2012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C81C5E-DA07-42C9-BE8D-55F0406A4F72}" type="slidenum">
              <a:rPr lang="en-US" smtClean="0"/>
              <a:pPr/>
              <a:t>‹#›</a:t>
            </a:fld>
            <a:endParaRPr lang="en-US"/>
          </a:p>
        </p:txBody>
      </p:sp>
    </p:spTree>
    <p:extLst>
      <p:ext uri="{BB962C8B-B14F-4D97-AF65-F5344CB8AC3E}">
        <p14:creationId xmlns:p14="http://schemas.microsoft.com/office/powerpoint/2010/main" val="1898281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29B8FA0C-04AD-4048-8A78-92F7C7973FEF}" type="datetimeFigureOut">
              <a:rPr lang="en-US"/>
              <a:pPr>
                <a:defRPr/>
              </a:pPr>
              <a:t>11/20/2012</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N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BE027CAC-5462-4C2C-98D7-A4712C61A044}" type="slidenum">
              <a:rPr lang="en-NZ"/>
              <a:pPr>
                <a:defRPr/>
              </a:pPr>
              <a:t>‹#›</a:t>
            </a:fld>
            <a:endParaRPr lang="en-NZ"/>
          </a:p>
        </p:txBody>
      </p:sp>
    </p:spTree>
    <p:extLst>
      <p:ext uri="{BB962C8B-B14F-4D97-AF65-F5344CB8AC3E}">
        <p14:creationId xmlns:p14="http://schemas.microsoft.com/office/powerpoint/2010/main" val="2972018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4A93D2-7336-48F6-BA10-45AE5F351000}" type="slidenum">
              <a:rPr lang="en-NZ">
                <a:cs typeface="Arial" charset="0"/>
              </a:rPr>
              <a:pPr fontAlgn="base">
                <a:spcBef>
                  <a:spcPct val="0"/>
                </a:spcBef>
                <a:spcAft>
                  <a:spcPct val="0"/>
                </a:spcAft>
                <a:defRPr/>
              </a:pPr>
              <a:t>1</a:t>
            </a:fld>
            <a:endParaRPr lang="en-NZ">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NZ" smtClean="0"/>
              <a:t>I will start with my working definition of global education. The definition that I have been using since 2007 was  developed by a group of educators at the Global Education Network conference in Nuremberg in 2007Global Education is located in the intersection of four dimensions: self and other, the other in her context and the self in his context. These intersections consist of socially and historically located perceptions and relationships grounded in different ways of being, knowing and seeing. These three intersections are nested within a historical process that is deeply affecting its dynamics: globalisation.</a:t>
            </a:r>
          </a:p>
        </p:txBody>
      </p:sp>
      <p:sp>
        <p:nvSpPr>
          <p:cNvPr id="1741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09196FD-DFED-4DD0-BBBD-5AB8083FBF8B}" type="slidenum">
              <a:rPr lang="en-NZ" sz="1200" b="0">
                <a:latin typeface="+mn-lt"/>
              </a:rPr>
              <a:pPr algn="r">
                <a:defRPr/>
              </a:pPr>
              <a:t>2</a:t>
            </a:fld>
            <a:endParaRPr lang="en-NZ" sz="1200" b="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194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2F9585D-26FC-411B-96F3-3A21FC11B85C}" type="slidenum">
              <a:rPr lang="en-NZ" sz="1200" b="0">
                <a:latin typeface="+mn-lt"/>
              </a:rPr>
              <a:pPr algn="r">
                <a:defRPr/>
              </a:pPr>
              <a:t>3</a:t>
            </a:fld>
            <a:endParaRPr lang="en-NZ" sz="1200" b="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194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2F9585D-26FC-411B-96F3-3A21FC11B85C}" type="slidenum">
              <a:rPr lang="en-NZ" sz="1200" b="0">
                <a:latin typeface="+mn-lt"/>
              </a:rPr>
              <a:pPr algn="r">
                <a:defRPr/>
              </a:pPr>
              <a:t>4</a:t>
            </a:fld>
            <a:endParaRPr lang="en-NZ" sz="1200" b="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194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2F9585D-26FC-411B-96F3-3A21FC11B85C}" type="slidenum">
              <a:rPr lang="en-NZ" sz="1200" b="0">
                <a:latin typeface="+mn-lt"/>
              </a:rPr>
              <a:pPr algn="r">
                <a:defRPr/>
              </a:pPr>
              <a:t>5</a:t>
            </a:fld>
            <a:endParaRPr lang="en-NZ" sz="1200" b="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194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2F9585D-26FC-411B-96F3-3A21FC11B85C}" type="slidenum">
              <a:rPr lang="en-NZ" sz="1200" b="0">
                <a:latin typeface="+mn-lt"/>
              </a:rPr>
              <a:pPr algn="r">
                <a:defRPr/>
              </a:pPr>
              <a:t>6</a:t>
            </a:fld>
            <a:endParaRPr lang="en-NZ" sz="1200" b="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194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2F9585D-26FC-411B-96F3-3A21FC11B85C}" type="slidenum">
              <a:rPr lang="en-NZ" sz="1200" b="0">
                <a:latin typeface="+mn-lt"/>
              </a:rPr>
              <a:pPr algn="r">
                <a:defRPr/>
              </a:pPr>
              <a:t>7</a:t>
            </a:fld>
            <a:endParaRPr lang="en-NZ" sz="1200" b="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NZ" smtClean="0"/>
              <a:t>I will start with my working definition of global education. The definition that I have been using since 2007 was  developed by a group of educators at the Global Education Network conference in Nuremberg in 2007Global Education is located in the intersection of four dimensions: self and other, the other in her context and the self in his context. These intersections consist of socially and historically located perceptions and relationships grounded in different ways of being, knowing and seeing. These three intersections are nested within a historical process that is deeply affecting its dynamics: globalisation.</a:t>
            </a:r>
          </a:p>
        </p:txBody>
      </p:sp>
      <p:sp>
        <p:nvSpPr>
          <p:cNvPr id="1741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09196FD-DFED-4DD0-BBBD-5AB8083FBF8B}" type="slidenum">
              <a:rPr lang="en-NZ" sz="1200" b="0">
                <a:latin typeface="+mn-lt"/>
              </a:rPr>
              <a:pPr algn="r">
                <a:defRPr/>
              </a:pPr>
              <a:t>8</a:t>
            </a:fld>
            <a:endParaRPr lang="en-NZ" sz="1200" b="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194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2F9585D-26FC-411B-96F3-3A21FC11B85C}" type="slidenum">
              <a:rPr lang="en-NZ" sz="1200" b="0">
                <a:latin typeface="+mn-lt"/>
              </a:rPr>
              <a:pPr algn="r">
                <a:defRPr/>
              </a:pPr>
              <a:t>9</a:t>
            </a:fld>
            <a:endParaRPr lang="en-NZ" sz="1200" b="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lvl1pPr>
              <a:defRPr/>
            </a:lvl1pPr>
          </a:lstStyle>
          <a:p>
            <a:pPr>
              <a:defRPr/>
            </a:pPr>
            <a:fld id="{EFAA0BCB-1843-48A2-8438-8571517B860C}" type="datetimeFigureOut">
              <a:rPr lang="en-US"/>
              <a:pPr>
                <a:defRPr/>
              </a:pPr>
              <a:t>11/20/2012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DF519FEF-5F29-413F-9AAE-29005F58C889}" type="slidenum">
              <a:rPr lang="en-NZ"/>
              <a:pPr>
                <a:defRPr/>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fld id="{7F220805-0576-4932-B101-A8A1BB9F3292}" type="datetimeFigureOut">
              <a:rPr lang="en-US"/>
              <a:pPr>
                <a:defRPr/>
              </a:pPr>
              <a:t>11/20/2012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2A360695-246C-48E1-8B63-8B59B6A2A7E8}" type="slidenum">
              <a:rPr lang="en-NZ"/>
              <a:pPr>
                <a:defRPr/>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fld id="{E83BAC62-13E0-4FA8-ADB4-86E5BFB65E59}" type="datetimeFigureOut">
              <a:rPr lang="en-US"/>
              <a:pPr>
                <a:defRPr/>
              </a:pPr>
              <a:t>11/20/2012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8079C9AC-E4C0-4FC5-8671-73F14DB8F0F8}" type="slidenum">
              <a:rPr lang="en-NZ"/>
              <a:pPr>
                <a:defRPr/>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fld id="{A17073A9-9501-4FA6-AF72-45534DE1BC3C}" type="datetimeFigureOut">
              <a:rPr lang="en-US"/>
              <a:pPr>
                <a:defRPr/>
              </a:pPr>
              <a:t>11/20/2012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1E5FA7A2-EF54-4F89-A005-1F650C5E6AF2}" type="slidenum">
              <a:rPr lang="en-NZ"/>
              <a:pPr>
                <a:defRPr/>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99F275-033C-46C3-B12E-F3806D1B5415}" type="datetimeFigureOut">
              <a:rPr lang="en-US"/>
              <a:pPr>
                <a:defRPr/>
              </a:pPr>
              <a:t>11/20/2012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35FE6A36-5ACA-4CFF-ACA3-8E3B292A299B}" type="slidenum">
              <a:rPr lang="en-NZ"/>
              <a:pPr>
                <a:defRPr/>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3"/>
          <p:cNvSpPr>
            <a:spLocks noGrp="1"/>
          </p:cNvSpPr>
          <p:nvPr>
            <p:ph type="dt" sz="half" idx="10"/>
          </p:nvPr>
        </p:nvSpPr>
        <p:spPr/>
        <p:txBody>
          <a:bodyPr/>
          <a:lstStyle>
            <a:lvl1pPr>
              <a:defRPr/>
            </a:lvl1pPr>
          </a:lstStyle>
          <a:p>
            <a:pPr>
              <a:defRPr/>
            </a:pPr>
            <a:fld id="{3C8D800A-D577-44DA-B3F1-E57EC7DC9D5C}" type="datetimeFigureOut">
              <a:rPr lang="en-US"/>
              <a:pPr>
                <a:defRPr/>
              </a:pPr>
              <a:t>11/20/2012</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0915D3B7-EAAC-492B-A18C-FFE1F77335DA}" type="slidenum">
              <a:rPr lang="en-NZ"/>
              <a:pPr>
                <a:defRPr/>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3"/>
          <p:cNvSpPr>
            <a:spLocks noGrp="1"/>
          </p:cNvSpPr>
          <p:nvPr>
            <p:ph type="dt" sz="half" idx="10"/>
          </p:nvPr>
        </p:nvSpPr>
        <p:spPr/>
        <p:txBody>
          <a:bodyPr/>
          <a:lstStyle>
            <a:lvl1pPr>
              <a:defRPr/>
            </a:lvl1pPr>
          </a:lstStyle>
          <a:p>
            <a:pPr>
              <a:defRPr/>
            </a:pPr>
            <a:fld id="{E3F59E85-E96A-4F23-A5CC-FB3BFC6F46E7}" type="datetimeFigureOut">
              <a:rPr lang="en-US"/>
              <a:pPr>
                <a:defRPr/>
              </a:pPr>
              <a:t>11/20/2012</a:t>
            </a:fld>
            <a:endParaRPr lang="en-NZ"/>
          </a:p>
        </p:txBody>
      </p:sp>
      <p:sp>
        <p:nvSpPr>
          <p:cNvPr id="8" name="Footer Placeholder 4"/>
          <p:cNvSpPr>
            <a:spLocks noGrp="1"/>
          </p:cNvSpPr>
          <p:nvPr>
            <p:ph type="ftr" sz="quarter" idx="11"/>
          </p:nvPr>
        </p:nvSpPr>
        <p:spPr/>
        <p:txBody>
          <a:bodyPr/>
          <a:lstStyle>
            <a:lvl1pPr>
              <a:defRPr/>
            </a:lvl1pPr>
          </a:lstStyle>
          <a:p>
            <a:pPr>
              <a:defRPr/>
            </a:pPr>
            <a:endParaRPr lang="en-NZ"/>
          </a:p>
        </p:txBody>
      </p:sp>
      <p:sp>
        <p:nvSpPr>
          <p:cNvPr id="9" name="Slide Number Placeholder 5"/>
          <p:cNvSpPr>
            <a:spLocks noGrp="1"/>
          </p:cNvSpPr>
          <p:nvPr>
            <p:ph type="sldNum" sz="quarter" idx="12"/>
          </p:nvPr>
        </p:nvSpPr>
        <p:spPr/>
        <p:txBody>
          <a:bodyPr/>
          <a:lstStyle>
            <a:lvl1pPr>
              <a:defRPr/>
            </a:lvl1pPr>
          </a:lstStyle>
          <a:p>
            <a:pPr>
              <a:defRPr/>
            </a:pPr>
            <a:fld id="{A4D38AE2-5B7F-41D0-B678-DE727F788BB7}" type="slidenum">
              <a:rPr lang="en-NZ"/>
              <a:pPr>
                <a:defRPr/>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3"/>
          <p:cNvSpPr>
            <a:spLocks noGrp="1"/>
          </p:cNvSpPr>
          <p:nvPr>
            <p:ph type="dt" sz="half" idx="10"/>
          </p:nvPr>
        </p:nvSpPr>
        <p:spPr/>
        <p:txBody>
          <a:bodyPr/>
          <a:lstStyle>
            <a:lvl1pPr>
              <a:defRPr/>
            </a:lvl1pPr>
          </a:lstStyle>
          <a:p>
            <a:pPr>
              <a:defRPr/>
            </a:pPr>
            <a:fld id="{883897EA-CE89-4CEA-B26C-BA0E43F2EC32}" type="datetimeFigureOut">
              <a:rPr lang="en-US"/>
              <a:pPr>
                <a:defRPr/>
              </a:pPr>
              <a:t>11/20/2012</a:t>
            </a:fld>
            <a:endParaRPr lang="en-NZ"/>
          </a:p>
        </p:txBody>
      </p:sp>
      <p:sp>
        <p:nvSpPr>
          <p:cNvPr id="4" name="Footer Placeholder 4"/>
          <p:cNvSpPr>
            <a:spLocks noGrp="1"/>
          </p:cNvSpPr>
          <p:nvPr>
            <p:ph type="ftr" sz="quarter" idx="11"/>
          </p:nvPr>
        </p:nvSpPr>
        <p:spPr/>
        <p:txBody>
          <a:bodyPr/>
          <a:lstStyle>
            <a:lvl1pPr>
              <a:defRPr/>
            </a:lvl1pPr>
          </a:lstStyle>
          <a:p>
            <a:pPr>
              <a:defRPr/>
            </a:pPr>
            <a:endParaRPr lang="en-NZ"/>
          </a:p>
        </p:txBody>
      </p:sp>
      <p:sp>
        <p:nvSpPr>
          <p:cNvPr id="5" name="Slide Number Placeholder 5"/>
          <p:cNvSpPr>
            <a:spLocks noGrp="1"/>
          </p:cNvSpPr>
          <p:nvPr>
            <p:ph type="sldNum" sz="quarter" idx="12"/>
          </p:nvPr>
        </p:nvSpPr>
        <p:spPr/>
        <p:txBody>
          <a:bodyPr/>
          <a:lstStyle>
            <a:lvl1pPr>
              <a:defRPr/>
            </a:lvl1pPr>
          </a:lstStyle>
          <a:p>
            <a:pPr>
              <a:defRPr/>
            </a:pPr>
            <a:fld id="{79520334-4602-4FF1-94E3-CB4E923A892C}" type="slidenum">
              <a:rPr lang="en-NZ"/>
              <a:pPr>
                <a:defRPr/>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AE98FDF-B8E3-429D-800D-15B498922D79}" type="datetimeFigureOut">
              <a:rPr lang="en-US"/>
              <a:pPr>
                <a:defRPr/>
              </a:pPr>
              <a:t>11/20/2012</a:t>
            </a:fld>
            <a:endParaRPr lang="en-NZ"/>
          </a:p>
        </p:txBody>
      </p:sp>
      <p:sp>
        <p:nvSpPr>
          <p:cNvPr id="3" name="Footer Placeholder 4"/>
          <p:cNvSpPr>
            <a:spLocks noGrp="1"/>
          </p:cNvSpPr>
          <p:nvPr>
            <p:ph type="ftr" sz="quarter" idx="11"/>
          </p:nvPr>
        </p:nvSpPr>
        <p:spPr/>
        <p:txBody>
          <a:bodyPr/>
          <a:lstStyle>
            <a:lvl1pPr>
              <a:defRPr/>
            </a:lvl1pPr>
          </a:lstStyle>
          <a:p>
            <a:pPr>
              <a:defRPr/>
            </a:pPr>
            <a:endParaRPr lang="en-NZ"/>
          </a:p>
        </p:txBody>
      </p:sp>
      <p:sp>
        <p:nvSpPr>
          <p:cNvPr id="4" name="Slide Number Placeholder 5"/>
          <p:cNvSpPr>
            <a:spLocks noGrp="1"/>
          </p:cNvSpPr>
          <p:nvPr>
            <p:ph type="sldNum" sz="quarter" idx="12"/>
          </p:nvPr>
        </p:nvSpPr>
        <p:spPr/>
        <p:txBody>
          <a:bodyPr/>
          <a:lstStyle>
            <a:lvl1pPr>
              <a:defRPr/>
            </a:lvl1pPr>
          </a:lstStyle>
          <a:p>
            <a:pPr>
              <a:defRPr/>
            </a:pPr>
            <a:fld id="{0BB0C0CB-5D56-44C4-977F-63F5C5513887}" type="slidenum">
              <a:rPr lang="en-NZ"/>
              <a:pPr>
                <a:defRPr/>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13A98E-B08B-4E7B-8B34-262E1B6D60AC}" type="datetimeFigureOut">
              <a:rPr lang="en-US"/>
              <a:pPr>
                <a:defRPr/>
              </a:pPr>
              <a:t>11/20/2012</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1BAAAD22-34EE-49EA-A567-DE130BD2F2F0}" type="slidenum">
              <a:rPr lang="en-NZ"/>
              <a:pPr>
                <a:defRPr/>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FCCA50-3030-4C78-B02A-8E38F15A200D}" type="datetimeFigureOut">
              <a:rPr lang="en-US"/>
              <a:pPr>
                <a:defRPr/>
              </a:pPr>
              <a:t>11/20/2012</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69EFD8E4-3A65-48D1-BBAA-16AF0BAD0DF3}" type="slidenum">
              <a:rPr lang="en-NZ"/>
              <a:pPr>
                <a:defRPr/>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NZ"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cs typeface="+mn-cs"/>
              </a:defRPr>
            </a:lvl1pPr>
          </a:lstStyle>
          <a:p>
            <a:pPr>
              <a:defRPr/>
            </a:pPr>
            <a:fld id="{3AF314AA-72D5-4D01-91A3-45F97DC68031}" type="datetimeFigureOut">
              <a:rPr lang="en-US"/>
              <a:pPr>
                <a:defRPr/>
              </a:pPr>
              <a:t>11/20/2012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cs typeface="+mn-cs"/>
              </a:defRPr>
            </a:lvl1pPr>
          </a:lstStyle>
          <a:p>
            <a:pPr>
              <a:defRPr/>
            </a:pPr>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fld id="{C9E0A59F-0952-49E1-898A-828F69274569}"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storyofstuff.co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11" name="Title 1"/>
          <p:cNvSpPr txBox="1">
            <a:spLocks/>
          </p:cNvSpPr>
          <p:nvPr/>
        </p:nvSpPr>
        <p:spPr>
          <a:xfrm>
            <a:off x="0" y="0"/>
            <a:ext cx="4929190" cy="1814524"/>
          </a:xfrm>
          <a:prstGeom prst="rect">
            <a:avLst/>
          </a:prstGeom>
        </p:spPr>
        <p:txBody>
          <a:bodyPr anchor="ctr">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3200" spc="150" dirty="0">
                <a:ln w="11430"/>
                <a:solidFill>
                  <a:srgbClr val="F8F8F8"/>
                </a:solidFill>
                <a:effectLst>
                  <a:outerShdw blurRad="25400" algn="tl" rotWithShape="0">
                    <a:srgbClr val="000000">
                      <a:alpha val="43000"/>
                    </a:srgbClr>
                  </a:outerShdw>
                </a:effectLst>
                <a:latin typeface="+mj-lt"/>
                <a:ea typeface="+mj-ea"/>
                <a:cs typeface="+mj-cs"/>
              </a:rPr>
              <a:t>Global Education (GE):</a:t>
            </a:r>
            <a:r>
              <a:rPr lang="en-NZ" sz="4000" spc="150" dirty="0">
                <a:ln w="11430"/>
                <a:solidFill>
                  <a:srgbClr val="F8F8F8"/>
                </a:solidFill>
                <a:effectLst>
                  <a:outerShdw blurRad="25400" algn="tl" rotWithShape="0">
                    <a:srgbClr val="000000">
                      <a:alpha val="43000"/>
                    </a:srgbClr>
                  </a:outerShdw>
                </a:effectLst>
                <a:latin typeface="+mj-lt"/>
                <a:ea typeface="+mj-ea"/>
                <a:cs typeface="+mj-cs"/>
              </a:rPr>
              <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13" name="Subtitle 2"/>
          <p:cNvSpPr txBox="1">
            <a:spLocks/>
          </p:cNvSpPr>
          <p:nvPr/>
        </p:nvSpPr>
        <p:spPr>
          <a:xfrm>
            <a:off x="4769191" y="376520"/>
            <a:ext cx="2868738" cy="605102"/>
          </a:xfrm>
          <a:prstGeom prst="rect">
            <a:avLst/>
          </a:prstGeom>
        </p:spPr>
        <p:txBody>
          <a:bodyPr>
            <a:normAutofit fontScale="62500" lnSpcReduction="20000"/>
            <a:scene3d>
              <a:camera prst="orthographicFront"/>
              <a:lightRig rig="soft" dir="t">
                <a:rot lat="0" lon="0" rev="10800000"/>
              </a:lightRig>
            </a:scene3d>
            <a:sp3d>
              <a:bevelT w="27940" h="12700"/>
              <a:contourClr>
                <a:srgbClr val="DDDDDD"/>
              </a:contourClr>
            </a:sp3d>
          </a:bodyPr>
          <a:lstStyle/>
          <a:p>
            <a:pPr fontAlgn="auto">
              <a:spcBef>
                <a:spcPct val="20000"/>
              </a:spcBef>
              <a:spcAft>
                <a:spcPts val="0"/>
              </a:spcAft>
              <a:buFont typeface="Arial" pitchFamily="34" charset="0"/>
              <a:buNone/>
              <a:defRPr/>
            </a:pPr>
            <a:r>
              <a:rPr lang="en-NZ" sz="2400" spc="150" dirty="0" smtClean="0">
                <a:ln w="11430"/>
                <a:solidFill>
                  <a:srgbClr val="F8F8F8"/>
                </a:solidFill>
                <a:effectLst>
                  <a:outerShdw blurRad="25400" algn="tl" rotWithShape="0">
                    <a:srgbClr val="000000">
                      <a:alpha val="43000"/>
                    </a:srgbClr>
                  </a:outerShdw>
                </a:effectLst>
                <a:latin typeface="+mn-lt"/>
                <a:cs typeface="+mn-cs"/>
              </a:rPr>
              <a:t>Key debates in Sustainable Development</a:t>
            </a:r>
            <a:endParaRPr lang="en-NZ" sz="2400" spc="150" dirty="0">
              <a:ln w="11430"/>
              <a:solidFill>
                <a:srgbClr val="F8F8F8"/>
              </a:solidFill>
              <a:effectLst>
                <a:outerShdw blurRad="25400" algn="tl" rotWithShape="0">
                  <a:srgbClr val="000000">
                    <a:alpha val="43000"/>
                  </a:srgbClr>
                </a:outerShdw>
              </a:effectLst>
              <a:latin typeface="+mn-lt"/>
              <a:cs typeface="+mn-cs"/>
            </a:endParaRPr>
          </a:p>
        </p:txBody>
      </p:sp>
      <p:pic>
        <p:nvPicPr>
          <p:cNvPr id="14340" name="Picture 14" descr="gif animado 2.gif"/>
          <p:cNvPicPr>
            <a:picLocks noChangeAspect="1"/>
          </p:cNvPicPr>
          <p:nvPr/>
        </p:nvPicPr>
        <p:blipFill>
          <a:blip r:embed="rId3"/>
          <a:srcRect/>
          <a:stretch>
            <a:fillRect/>
          </a:stretch>
        </p:blipFill>
        <p:spPr bwMode="auto">
          <a:xfrm>
            <a:off x="0" y="1214438"/>
            <a:ext cx="9144000" cy="5651500"/>
          </a:xfrm>
          <a:prstGeom prst="rect">
            <a:avLst/>
          </a:prstGeom>
          <a:noFill/>
          <a:ln w="9525">
            <a:noFill/>
            <a:miter lim="800000"/>
            <a:headEnd/>
            <a:tailEnd/>
          </a:ln>
        </p:spPr>
      </p:pic>
      <p:sp>
        <p:nvSpPr>
          <p:cNvPr id="14341" name="Text Box 5"/>
          <p:cNvSpPr txBox="1">
            <a:spLocks noChangeArrowheads="1"/>
          </p:cNvSpPr>
          <p:nvPr/>
        </p:nvSpPr>
        <p:spPr bwMode="auto">
          <a:xfrm>
            <a:off x="5754688" y="1292225"/>
            <a:ext cx="3389312" cy="366713"/>
          </a:xfrm>
          <a:prstGeom prst="rect">
            <a:avLst/>
          </a:prstGeom>
          <a:noFill/>
          <a:ln w="9525">
            <a:noFill/>
            <a:miter lim="800000"/>
            <a:headEnd/>
            <a:tailEnd/>
          </a:ln>
        </p:spPr>
        <p:txBody>
          <a:bodyPr>
            <a:spAutoFit/>
          </a:bodyPr>
          <a:lstStyle/>
          <a:p>
            <a:pPr>
              <a:spcBef>
                <a:spcPct val="50000"/>
              </a:spcBef>
            </a:pPr>
            <a:r>
              <a:rPr lang="en-NZ"/>
              <a:t>Prof Vanessa Andreotti</a:t>
            </a:r>
            <a:endParaRPr lang="en-GB"/>
          </a:p>
        </p:txBody>
      </p:sp>
      <p:sp>
        <p:nvSpPr>
          <p:cNvPr id="14342" name="Rectangle 6"/>
          <p:cNvSpPr>
            <a:spLocks noChangeArrowheads="1"/>
          </p:cNvSpPr>
          <p:nvPr/>
        </p:nvSpPr>
        <p:spPr bwMode="auto">
          <a:xfrm>
            <a:off x="6353175" y="4965700"/>
            <a:ext cx="363538" cy="1655763"/>
          </a:xfrm>
          <a:prstGeom prst="rect">
            <a:avLst/>
          </a:prstGeom>
          <a:solidFill>
            <a:schemeClr val="bg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1143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NZ" b="0"/>
          </a:p>
        </p:txBody>
      </p:sp>
      <p:sp>
        <p:nvSpPr>
          <p:cNvPr id="26" name="Title 1"/>
          <p:cNvSpPr txBox="1">
            <a:spLocks/>
          </p:cNvSpPr>
          <p:nvPr/>
        </p:nvSpPr>
        <p:spPr>
          <a:xfrm>
            <a:off x="0" y="0"/>
            <a:ext cx="4929190" cy="1814524"/>
          </a:xfrm>
          <a:prstGeom prst="rect">
            <a:avLst/>
          </a:prstGeom>
        </p:spPr>
        <p:txBody>
          <a:bodyPr anchor="ctr">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3200" spc="150" dirty="0">
                <a:ln w="11430"/>
                <a:solidFill>
                  <a:srgbClr val="F8F8F8"/>
                </a:solidFill>
                <a:effectLst>
                  <a:outerShdw blurRad="25400" algn="tl" rotWithShape="0">
                    <a:srgbClr val="000000">
                      <a:alpha val="43000"/>
                    </a:srgbClr>
                  </a:outerShdw>
                </a:effectLst>
                <a:latin typeface="+mj-lt"/>
                <a:ea typeface="+mj-ea"/>
                <a:cs typeface="+mj-cs"/>
              </a:rPr>
              <a:t>Global Education (GE):</a:t>
            </a:r>
            <a:r>
              <a:rPr lang="en-NZ" sz="4000" spc="150" dirty="0">
                <a:ln w="11430"/>
                <a:solidFill>
                  <a:srgbClr val="F8F8F8"/>
                </a:solidFill>
                <a:effectLst>
                  <a:outerShdw blurRad="25400" algn="tl" rotWithShape="0">
                    <a:srgbClr val="000000">
                      <a:alpha val="43000"/>
                    </a:srgbClr>
                  </a:outerShdw>
                </a:effectLst>
                <a:latin typeface="+mj-lt"/>
                <a:ea typeface="+mj-ea"/>
                <a:cs typeface="+mj-cs"/>
              </a:rPr>
              <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16389" name="Text Box 15"/>
          <p:cNvSpPr txBox="1">
            <a:spLocks noChangeArrowheads="1"/>
          </p:cNvSpPr>
          <p:nvPr/>
        </p:nvSpPr>
        <p:spPr bwMode="auto">
          <a:xfrm>
            <a:off x="4801815" y="305454"/>
            <a:ext cx="4105275" cy="461665"/>
          </a:xfrm>
          <a:prstGeom prst="rect">
            <a:avLst/>
          </a:prstGeom>
          <a:noFill/>
          <a:ln w="9525">
            <a:noFill/>
            <a:miter lim="800000"/>
            <a:headEnd/>
            <a:tailEnd/>
          </a:ln>
        </p:spPr>
        <p:txBody>
          <a:bodyPr>
            <a:spAutoFit/>
          </a:bodyPr>
          <a:lstStyle/>
          <a:p>
            <a:pPr>
              <a:spcBef>
                <a:spcPct val="50000"/>
              </a:spcBef>
            </a:pPr>
            <a:r>
              <a:rPr lang="en-NZ" sz="2400" dirty="0" smtClean="0">
                <a:solidFill>
                  <a:schemeClr val="bg2"/>
                </a:solidFill>
              </a:rPr>
              <a:t>Sustainable Development</a:t>
            </a:r>
            <a:endParaRPr lang="en-GB" sz="2400" dirty="0">
              <a:solidFill>
                <a:schemeClr val="bg2"/>
              </a:solidFill>
            </a:endParaRPr>
          </a:p>
        </p:txBody>
      </p:sp>
      <p:sp>
        <p:nvSpPr>
          <p:cNvPr id="13" name="Oval 12"/>
          <p:cNvSpPr/>
          <p:nvPr/>
        </p:nvSpPr>
        <p:spPr>
          <a:xfrm>
            <a:off x="963308" y="1789569"/>
            <a:ext cx="3255608" cy="2456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Sustainability as continuing rapid economic growth (of post-</a:t>
            </a:r>
            <a:r>
              <a:rPr lang="en-US" dirty="0" err="1" smtClean="0"/>
              <a:t>industrialised</a:t>
            </a:r>
            <a:r>
              <a:rPr lang="en-US" dirty="0" smtClean="0"/>
              <a:t> countries): technology will sort problems out.</a:t>
            </a:r>
            <a:endParaRPr lang="en-US" dirty="0"/>
          </a:p>
        </p:txBody>
      </p:sp>
      <p:sp>
        <p:nvSpPr>
          <p:cNvPr id="14" name="Oval 13"/>
          <p:cNvSpPr/>
          <p:nvPr/>
        </p:nvSpPr>
        <p:spPr>
          <a:xfrm>
            <a:off x="4906979" y="1861997"/>
            <a:ext cx="3337355" cy="238407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solidFill>
                  <a:schemeClr val="tx1"/>
                </a:solidFill>
              </a:rPr>
              <a:t>Sustainability as regulated growth with a reduced impact on the environment: </a:t>
            </a:r>
            <a:r>
              <a:rPr lang="en-US" dirty="0">
                <a:solidFill>
                  <a:schemeClr val="tx1"/>
                </a:solidFill>
              </a:rPr>
              <a:t>r</a:t>
            </a:r>
            <a:r>
              <a:rPr lang="en-US" sz="1600" dirty="0">
                <a:solidFill>
                  <a:schemeClr val="tx1"/>
                </a:solidFill>
              </a:rPr>
              <a:t>ecycle, </a:t>
            </a:r>
            <a:r>
              <a:rPr lang="en-US" dirty="0">
                <a:solidFill>
                  <a:schemeClr val="tx1"/>
                </a:solidFill>
              </a:rPr>
              <a:t>r</a:t>
            </a:r>
            <a:r>
              <a:rPr lang="en-US" sz="1600" dirty="0">
                <a:solidFill>
                  <a:schemeClr val="tx1"/>
                </a:solidFill>
              </a:rPr>
              <a:t>euse, </a:t>
            </a:r>
            <a:r>
              <a:rPr lang="en-US" dirty="0">
                <a:solidFill>
                  <a:schemeClr val="tx1"/>
                </a:solidFill>
              </a:rPr>
              <a:t>r</a:t>
            </a:r>
            <a:r>
              <a:rPr lang="en-US" sz="1600" dirty="0">
                <a:solidFill>
                  <a:schemeClr val="tx1"/>
                </a:solidFill>
              </a:rPr>
              <a:t>educe</a:t>
            </a:r>
          </a:p>
          <a:p>
            <a:pPr algn="ctr"/>
            <a:endParaRPr lang="en-US" sz="1600" dirty="0">
              <a:solidFill>
                <a:schemeClr val="tx1"/>
              </a:solidFill>
            </a:endParaRPr>
          </a:p>
        </p:txBody>
      </p:sp>
      <p:sp>
        <p:nvSpPr>
          <p:cNvPr id="9" name="Oval 8"/>
          <p:cNvSpPr/>
          <p:nvPr/>
        </p:nvSpPr>
        <p:spPr>
          <a:xfrm>
            <a:off x="2944508" y="3870356"/>
            <a:ext cx="3255608" cy="2456507"/>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tx1"/>
                </a:solidFill>
              </a:rPr>
              <a:t>Sustainability as economic de-growth and better global distribution: </a:t>
            </a:r>
            <a:r>
              <a:rPr lang="en-US" sz="2000" dirty="0" smtClean="0">
                <a:solidFill>
                  <a:schemeClr val="tx1"/>
                </a:solidFill>
              </a:rPr>
              <a:t>r</a:t>
            </a:r>
            <a:r>
              <a:rPr lang="en-US" dirty="0" smtClean="0">
                <a:solidFill>
                  <a:schemeClr val="tx1"/>
                </a:solidFill>
              </a:rPr>
              <a:t>eform, </a:t>
            </a:r>
            <a:r>
              <a:rPr lang="en-US" sz="2000" dirty="0" smtClean="0">
                <a:solidFill>
                  <a:schemeClr val="tx1"/>
                </a:solidFill>
              </a:rPr>
              <a:t>r</a:t>
            </a:r>
            <a:r>
              <a:rPr lang="en-US" dirty="0" smtClean="0">
                <a:solidFill>
                  <a:schemeClr val="tx1"/>
                </a:solidFill>
              </a:rPr>
              <a:t>ethink, </a:t>
            </a:r>
            <a:r>
              <a:rPr lang="en-US" sz="2000" dirty="0" smtClean="0">
                <a:solidFill>
                  <a:schemeClr val="tx1"/>
                </a:solidFill>
              </a:rPr>
              <a:t>r</a:t>
            </a:r>
            <a:r>
              <a:rPr lang="en-US" dirty="0" smtClean="0">
                <a:solidFill>
                  <a:schemeClr val="tx1"/>
                </a:solidFill>
              </a:rPr>
              <a:t>efuse.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143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NZ" b="0"/>
          </a:p>
        </p:txBody>
      </p:sp>
      <p:sp>
        <p:nvSpPr>
          <p:cNvPr id="7" name="Title 1"/>
          <p:cNvSpPr txBox="1">
            <a:spLocks/>
          </p:cNvSpPr>
          <p:nvPr/>
        </p:nvSpPr>
        <p:spPr>
          <a:xfrm>
            <a:off x="214282" y="0"/>
            <a:ext cx="4357718" cy="1814524"/>
          </a:xfrm>
          <a:prstGeom prst="rect">
            <a:avLst/>
          </a:prstGeom>
        </p:spPr>
        <p:txBody>
          <a:bodyPr anchor="ctr">
            <a:normAutofit/>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4000" spc="150" dirty="0">
                <a:ln w="11430"/>
                <a:solidFill>
                  <a:srgbClr val="F8F8F8"/>
                </a:solidFill>
                <a:effectLst>
                  <a:outerShdw blurRad="25400" algn="tl" rotWithShape="0">
                    <a:srgbClr val="000000">
                      <a:alpha val="43000"/>
                    </a:srgbClr>
                  </a:outerShdw>
                </a:effectLst>
                <a:latin typeface="+mj-lt"/>
                <a:ea typeface="+mj-ea"/>
                <a:cs typeface="+mj-cs"/>
              </a:rPr>
              <a:t>Global Education:</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22532" name="Text Box 15"/>
          <p:cNvSpPr txBox="1">
            <a:spLocks noChangeArrowheads="1"/>
          </p:cNvSpPr>
          <p:nvPr/>
        </p:nvSpPr>
        <p:spPr bwMode="auto">
          <a:xfrm>
            <a:off x="4694238" y="350277"/>
            <a:ext cx="4105275" cy="461665"/>
          </a:xfrm>
          <a:prstGeom prst="rect">
            <a:avLst/>
          </a:prstGeom>
          <a:noFill/>
          <a:ln w="9525">
            <a:noFill/>
            <a:miter lim="800000"/>
            <a:headEnd/>
            <a:tailEnd/>
          </a:ln>
        </p:spPr>
        <p:txBody>
          <a:bodyPr>
            <a:spAutoFit/>
          </a:bodyPr>
          <a:lstStyle/>
          <a:p>
            <a:pPr>
              <a:spcBef>
                <a:spcPct val="50000"/>
              </a:spcBef>
            </a:pPr>
            <a:r>
              <a:rPr lang="en-NZ" sz="2400" dirty="0" smtClean="0">
                <a:solidFill>
                  <a:schemeClr val="bg2"/>
                </a:solidFill>
              </a:rPr>
              <a:t>Sustainable Development</a:t>
            </a:r>
            <a:endParaRPr lang="en-GB" sz="2400" dirty="0">
              <a:solidFill>
                <a:schemeClr val="bg2"/>
              </a:solidFill>
            </a:endParaRPr>
          </a:p>
        </p:txBody>
      </p:sp>
      <p:sp>
        <p:nvSpPr>
          <p:cNvPr id="23" name="Text Box 19"/>
          <p:cNvSpPr txBox="1">
            <a:spLocks noChangeArrowheads="1"/>
          </p:cNvSpPr>
          <p:nvPr/>
        </p:nvSpPr>
        <p:spPr bwMode="auto">
          <a:xfrm>
            <a:off x="4427538" y="1844675"/>
            <a:ext cx="4572000" cy="366713"/>
          </a:xfrm>
          <a:prstGeom prst="rect">
            <a:avLst/>
          </a:prstGeom>
          <a:noFill/>
          <a:ln w="9525">
            <a:noFill/>
            <a:miter lim="800000"/>
            <a:headEnd/>
            <a:tailEnd/>
          </a:ln>
          <a:effectLst/>
        </p:spPr>
        <p:txBody>
          <a:bodyPr>
            <a:spAutoFit/>
          </a:bodyPr>
          <a:lstStyle/>
          <a:p>
            <a:pPr>
              <a:spcBef>
                <a:spcPct val="50000"/>
              </a:spcBef>
            </a:pPr>
            <a:r>
              <a:rPr lang="pt-BR" b="1">
                <a:latin typeface="Verdana" pitchFamily="34" charset="0"/>
              </a:rPr>
              <a:t>SYSTEMS: MACRO-MICRO IDEA</a:t>
            </a:r>
            <a:endParaRPr lang="en-GB" b="1">
              <a:latin typeface="Verdana" pitchFamily="34" charset="0"/>
            </a:endParaRPr>
          </a:p>
        </p:txBody>
      </p:sp>
      <p:sp>
        <p:nvSpPr>
          <p:cNvPr id="24" name="AutoShape 20"/>
          <p:cNvSpPr>
            <a:spLocks noChangeArrowheads="1"/>
          </p:cNvSpPr>
          <p:nvPr/>
        </p:nvSpPr>
        <p:spPr bwMode="auto">
          <a:xfrm>
            <a:off x="1763713" y="3716338"/>
            <a:ext cx="2663825" cy="1800225"/>
          </a:xfrm>
          <a:prstGeom prst="cube">
            <a:avLst>
              <a:gd name="adj" fmla="val 25000"/>
            </a:avLst>
          </a:prstGeom>
          <a:solidFill>
            <a:schemeClr val="accent2"/>
          </a:solidFill>
          <a:ln w="9525">
            <a:solidFill>
              <a:schemeClr val="tx1"/>
            </a:solidFill>
            <a:miter lim="800000"/>
            <a:headEnd/>
            <a:tailEnd/>
          </a:ln>
          <a:effectLst/>
        </p:spPr>
        <p:txBody>
          <a:bodyPr wrap="none" anchor="ctr"/>
          <a:lstStyle/>
          <a:p>
            <a:endParaRPr lang="en-US"/>
          </a:p>
        </p:txBody>
      </p:sp>
      <p:sp>
        <p:nvSpPr>
          <p:cNvPr id="25" name="AutoShape 21"/>
          <p:cNvSpPr>
            <a:spLocks noChangeArrowheads="1"/>
          </p:cNvSpPr>
          <p:nvPr/>
        </p:nvSpPr>
        <p:spPr bwMode="auto">
          <a:xfrm>
            <a:off x="2195513" y="4365625"/>
            <a:ext cx="1368425" cy="935038"/>
          </a:xfrm>
          <a:prstGeom prst="cube">
            <a:avLst>
              <a:gd name="adj" fmla="val 25000"/>
            </a:avLst>
          </a:prstGeom>
          <a:solidFill>
            <a:srgbClr val="800000"/>
          </a:solidFill>
          <a:ln w="9525">
            <a:solidFill>
              <a:schemeClr val="tx1"/>
            </a:solidFill>
            <a:miter lim="800000"/>
            <a:headEnd/>
            <a:tailEnd/>
          </a:ln>
          <a:effectLst/>
        </p:spPr>
        <p:txBody>
          <a:bodyPr wrap="none" anchor="ctr"/>
          <a:lstStyle/>
          <a:p>
            <a:endParaRPr lang="en-US"/>
          </a:p>
        </p:txBody>
      </p:sp>
      <p:sp>
        <p:nvSpPr>
          <p:cNvPr id="26" name="Text Box 22"/>
          <p:cNvSpPr txBox="1">
            <a:spLocks noChangeArrowheads="1"/>
          </p:cNvSpPr>
          <p:nvPr/>
        </p:nvSpPr>
        <p:spPr bwMode="auto">
          <a:xfrm>
            <a:off x="2339975" y="4797425"/>
            <a:ext cx="1079500" cy="366713"/>
          </a:xfrm>
          <a:prstGeom prst="rect">
            <a:avLst/>
          </a:prstGeom>
          <a:noFill/>
          <a:ln w="9525">
            <a:noFill/>
            <a:miter lim="800000"/>
            <a:headEnd/>
            <a:tailEnd/>
          </a:ln>
          <a:effectLst/>
        </p:spPr>
        <p:txBody>
          <a:bodyPr>
            <a:spAutoFit/>
          </a:bodyPr>
          <a:lstStyle/>
          <a:p>
            <a:pPr>
              <a:spcBef>
                <a:spcPct val="50000"/>
              </a:spcBef>
            </a:pPr>
            <a:r>
              <a:rPr lang="pt-BR" b="1">
                <a:solidFill>
                  <a:schemeClr val="bg1"/>
                </a:solidFill>
              </a:rPr>
              <a:t>MICRO</a:t>
            </a:r>
            <a:endParaRPr lang="en-GB" b="1">
              <a:solidFill>
                <a:schemeClr val="bg1"/>
              </a:solidFill>
            </a:endParaRPr>
          </a:p>
        </p:txBody>
      </p:sp>
      <p:sp>
        <p:nvSpPr>
          <p:cNvPr id="27" name="Text Box 23"/>
          <p:cNvSpPr txBox="1">
            <a:spLocks noChangeArrowheads="1"/>
          </p:cNvSpPr>
          <p:nvPr/>
        </p:nvSpPr>
        <p:spPr bwMode="auto">
          <a:xfrm>
            <a:off x="2411413" y="3716338"/>
            <a:ext cx="1368425" cy="366712"/>
          </a:xfrm>
          <a:prstGeom prst="rect">
            <a:avLst/>
          </a:prstGeom>
          <a:noFill/>
          <a:ln w="9525">
            <a:noFill/>
            <a:miter lim="800000"/>
            <a:headEnd/>
            <a:tailEnd/>
          </a:ln>
          <a:effectLst/>
        </p:spPr>
        <p:txBody>
          <a:bodyPr>
            <a:spAutoFit/>
          </a:bodyPr>
          <a:lstStyle/>
          <a:p>
            <a:pPr>
              <a:spcBef>
                <a:spcPct val="50000"/>
              </a:spcBef>
            </a:pPr>
            <a:r>
              <a:rPr lang="pt-BR" b="1">
                <a:solidFill>
                  <a:schemeClr val="bg1"/>
                </a:solidFill>
              </a:rPr>
              <a:t>MACRO</a:t>
            </a:r>
            <a:endParaRPr lang="en-GB" b="1">
              <a:solidFill>
                <a:schemeClr val="bg1"/>
              </a:solidFill>
            </a:endParaRPr>
          </a:p>
        </p:txBody>
      </p:sp>
      <p:sp>
        <p:nvSpPr>
          <p:cNvPr id="28" name="Text Box 24"/>
          <p:cNvSpPr txBox="1">
            <a:spLocks noChangeArrowheads="1"/>
          </p:cNvSpPr>
          <p:nvPr/>
        </p:nvSpPr>
        <p:spPr bwMode="auto">
          <a:xfrm>
            <a:off x="4716463" y="5084763"/>
            <a:ext cx="4032250" cy="1054100"/>
          </a:xfrm>
          <a:prstGeom prst="rect">
            <a:avLst/>
          </a:prstGeom>
          <a:noFill/>
          <a:ln w="9525">
            <a:noFill/>
            <a:miter lim="800000"/>
            <a:headEnd/>
            <a:tailEnd/>
          </a:ln>
          <a:effectLst/>
        </p:spPr>
        <p:txBody>
          <a:bodyPr>
            <a:spAutoFit/>
          </a:bodyPr>
          <a:lstStyle/>
          <a:p>
            <a:pPr>
              <a:spcBef>
                <a:spcPct val="50000"/>
              </a:spcBef>
            </a:pPr>
            <a:r>
              <a:rPr lang="pt-BR" b="1"/>
              <a:t>The macro contains the micro. </a:t>
            </a:r>
          </a:p>
          <a:p>
            <a:pPr>
              <a:spcBef>
                <a:spcPct val="50000"/>
              </a:spcBef>
            </a:pPr>
            <a:r>
              <a:rPr lang="pt-BR" b="1"/>
              <a:t>The macro puts limits to /determines the micro.</a:t>
            </a:r>
            <a:endParaRPr lang="en-GB" b="1"/>
          </a:p>
        </p:txBody>
      </p:sp>
      <p:pic>
        <p:nvPicPr>
          <p:cNvPr id="29" name="Picture 26" descr="vessels"/>
          <p:cNvPicPr>
            <a:picLocks noChangeAspect="1" noChangeArrowheads="1"/>
          </p:cNvPicPr>
          <p:nvPr/>
        </p:nvPicPr>
        <p:blipFill>
          <a:blip r:embed="rId3"/>
          <a:srcRect/>
          <a:stretch>
            <a:fillRect/>
          </a:stretch>
        </p:blipFill>
        <p:spPr bwMode="auto">
          <a:xfrm>
            <a:off x="5364163" y="2420938"/>
            <a:ext cx="2190750" cy="26638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143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NZ" b="0"/>
          </a:p>
        </p:txBody>
      </p:sp>
      <p:sp>
        <p:nvSpPr>
          <p:cNvPr id="7" name="Title 1"/>
          <p:cNvSpPr txBox="1">
            <a:spLocks/>
          </p:cNvSpPr>
          <p:nvPr/>
        </p:nvSpPr>
        <p:spPr>
          <a:xfrm>
            <a:off x="214282" y="0"/>
            <a:ext cx="4357718" cy="1814524"/>
          </a:xfrm>
          <a:prstGeom prst="rect">
            <a:avLst/>
          </a:prstGeom>
        </p:spPr>
        <p:txBody>
          <a:bodyPr anchor="ctr">
            <a:normAutofit/>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4000" spc="150" dirty="0">
                <a:ln w="11430"/>
                <a:solidFill>
                  <a:srgbClr val="F8F8F8"/>
                </a:solidFill>
                <a:effectLst>
                  <a:outerShdw blurRad="25400" algn="tl" rotWithShape="0">
                    <a:srgbClr val="000000">
                      <a:alpha val="43000"/>
                    </a:srgbClr>
                  </a:outerShdw>
                </a:effectLst>
                <a:latin typeface="+mj-lt"/>
                <a:ea typeface="+mj-ea"/>
                <a:cs typeface="+mj-cs"/>
              </a:rPr>
              <a:t>Global Education:</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22532" name="Text Box 15"/>
          <p:cNvSpPr txBox="1">
            <a:spLocks noChangeArrowheads="1"/>
          </p:cNvSpPr>
          <p:nvPr/>
        </p:nvSpPr>
        <p:spPr bwMode="auto">
          <a:xfrm>
            <a:off x="4694238" y="350277"/>
            <a:ext cx="4105275" cy="461665"/>
          </a:xfrm>
          <a:prstGeom prst="rect">
            <a:avLst/>
          </a:prstGeom>
          <a:noFill/>
          <a:ln w="9525">
            <a:noFill/>
            <a:miter lim="800000"/>
            <a:headEnd/>
            <a:tailEnd/>
          </a:ln>
        </p:spPr>
        <p:txBody>
          <a:bodyPr>
            <a:spAutoFit/>
          </a:bodyPr>
          <a:lstStyle/>
          <a:p>
            <a:pPr>
              <a:spcBef>
                <a:spcPct val="50000"/>
              </a:spcBef>
            </a:pPr>
            <a:r>
              <a:rPr lang="en-NZ" sz="2400" dirty="0" smtClean="0">
                <a:solidFill>
                  <a:schemeClr val="bg2"/>
                </a:solidFill>
              </a:rPr>
              <a:t>Sustainable Development</a:t>
            </a:r>
            <a:endParaRPr lang="en-GB" sz="2400" dirty="0">
              <a:solidFill>
                <a:schemeClr val="bg2"/>
              </a:solidFill>
            </a:endParaRPr>
          </a:p>
        </p:txBody>
      </p:sp>
      <p:sp>
        <p:nvSpPr>
          <p:cNvPr id="5" name="Text Box 11"/>
          <p:cNvSpPr txBox="1">
            <a:spLocks noChangeArrowheads="1"/>
          </p:cNvSpPr>
          <p:nvPr/>
        </p:nvSpPr>
        <p:spPr bwMode="auto">
          <a:xfrm>
            <a:off x="1258888" y="2205038"/>
            <a:ext cx="3600450" cy="641350"/>
          </a:xfrm>
          <a:prstGeom prst="rect">
            <a:avLst/>
          </a:prstGeom>
          <a:solidFill>
            <a:schemeClr val="folHlink"/>
          </a:solidFill>
          <a:ln w="9525">
            <a:noFill/>
            <a:miter lim="800000"/>
            <a:headEnd/>
            <a:tailEnd/>
          </a:ln>
          <a:effectLst/>
        </p:spPr>
        <p:txBody>
          <a:bodyPr>
            <a:spAutoFit/>
          </a:bodyPr>
          <a:lstStyle/>
          <a:p>
            <a:pPr algn="ctr">
              <a:spcBef>
                <a:spcPct val="50000"/>
              </a:spcBef>
            </a:pPr>
            <a:r>
              <a:rPr lang="pt-BR" b="1">
                <a:latin typeface="Verdana" pitchFamily="34" charset="0"/>
              </a:rPr>
              <a:t>NATURAL SYSTEM </a:t>
            </a:r>
            <a:br>
              <a:rPr lang="pt-BR" b="1">
                <a:latin typeface="Verdana" pitchFamily="34" charset="0"/>
              </a:rPr>
            </a:br>
            <a:r>
              <a:rPr lang="pt-BR" b="1">
                <a:latin typeface="Verdana" pitchFamily="34" charset="0"/>
              </a:rPr>
              <a:t>(LIFE AND RESOURCES)</a:t>
            </a:r>
            <a:endParaRPr lang="en-GB" b="1">
              <a:latin typeface="Verdana" pitchFamily="34" charset="0"/>
            </a:endParaRPr>
          </a:p>
        </p:txBody>
      </p:sp>
      <p:sp>
        <p:nvSpPr>
          <p:cNvPr id="8" name="Text Box 13"/>
          <p:cNvSpPr txBox="1">
            <a:spLocks noChangeArrowheads="1"/>
          </p:cNvSpPr>
          <p:nvPr/>
        </p:nvSpPr>
        <p:spPr bwMode="auto">
          <a:xfrm>
            <a:off x="1187450" y="3141663"/>
            <a:ext cx="4032250" cy="915987"/>
          </a:xfrm>
          <a:prstGeom prst="rect">
            <a:avLst/>
          </a:prstGeom>
          <a:solidFill>
            <a:srgbClr val="FF6600"/>
          </a:solidFill>
          <a:ln w="9525">
            <a:noFill/>
            <a:miter lim="800000"/>
            <a:headEnd/>
            <a:tailEnd/>
          </a:ln>
          <a:effectLst/>
        </p:spPr>
        <p:txBody>
          <a:bodyPr>
            <a:spAutoFit/>
          </a:bodyPr>
          <a:lstStyle/>
          <a:p>
            <a:pPr algn="ctr">
              <a:spcBef>
                <a:spcPct val="50000"/>
              </a:spcBef>
            </a:pPr>
            <a:r>
              <a:rPr lang="pt-BR" b="1">
                <a:latin typeface="Verdana" pitchFamily="34" charset="0"/>
              </a:rPr>
              <a:t>SOCIAL-CULTURAL SYSTEM </a:t>
            </a:r>
            <a:br>
              <a:rPr lang="pt-BR" b="1">
                <a:latin typeface="Verdana" pitchFamily="34" charset="0"/>
              </a:rPr>
            </a:br>
            <a:r>
              <a:rPr lang="pt-BR" b="1">
                <a:latin typeface="Verdana" pitchFamily="34" charset="0"/>
              </a:rPr>
              <a:t>(VALUES, BEHAVIOURS AND RELATIONSHIPS)</a:t>
            </a:r>
            <a:endParaRPr lang="en-GB" b="1">
              <a:latin typeface="Verdana" pitchFamily="34" charset="0"/>
            </a:endParaRPr>
          </a:p>
        </p:txBody>
      </p:sp>
      <p:sp>
        <p:nvSpPr>
          <p:cNvPr id="9" name="Text Box 15"/>
          <p:cNvSpPr txBox="1">
            <a:spLocks noChangeArrowheads="1"/>
          </p:cNvSpPr>
          <p:nvPr/>
        </p:nvSpPr>
        <p:spPr bwMode="auto">
          <a:xfrm>
            <a:off x="1403350" y="4508500"/>
            <a:ext cx="3457575" cy="366713"/>
          </a:xfrm>
          <a:prstGeom prst="rect">
            <a:avLst/>
          </a:prstGeom>
          <a:solidFill>
            <a:srgbClr val="CC0066"/>
          </a:solidFill>
          <a:ln w="9525">
            <a:noFill/>
            <a:miter lim="800000"/>
            <a:headEnd/>
            <a:tailEnd/>
          </a:ln>
          <a:effectLst/>
        </p:spPr>
        <p:txBody>
          <a:bodyPr>
            <a:spAutoFit/>
          </a:bodyPr>
          <a:lstStyle/>
          <a:p>
            <a:pPr algn="ctr">
              <a:spcBef>
                <a:spcPct val="50000"/>
              </a:spcBef>
            </a:pPr>
            <a:r>
              <a:rPr lang="pt-BR" b="1">
                <a:latin typeface="Verdana" pitchFamily="34" charset="0"/>
              </a:rPr>
              <a:t>EDUCATIONAL SYSTEM</a:t>
            </a:r>
            <a:endParaRPr lang="en-GB" b="1">
              <a:latin typeface="Verdana" pitchFamily="34" charset="0"/>
            </a:endParaRPr>
          </a:p>
        </p:txBody>
      </p:sp>
      <p:sp>
        <p:nvSpPr>
          <p:cNvPr id="10" name="Text Box 17"/>
          <p:cNvSpPr txBox="1">
            <a:spLocks noChangeArrowheads="1"/>
          </p:cNvSpPr>
          <p:nvPr/>
        </p:nvSpPr>
        <p:spPr bwMode="auto">
          <a:xfrm>
            <a:off x="1331913" y="5157788"/>
            <a:ext cx="3457575" cy="366712"/>
          </a:xfrm>
          <a:prstGeom prst="rect">
            <a:avLst/>
          </a:prstGeom>
          <a:solidFill>
            <a:srgbClr val="FF3300"/>
          </a:solidFill>
          <a:ln w="9525">
            <a:noFill/>
            <a:miter lim="800000"/>
            <a:headEnd/>
            <a:tailEnd/>
          </a:ln>
          <a:effectLst/>
        </p:spPr>
        <p:txBody>
          <a:bodyPr>
            <a:spAutoFit/>
          </a:bodyPr>
          <a:lstStyle/>
          <a:p>
            <a:pPr algn="ctr">
              <a:spcBef>
                <a:spcPct val="50000"/>
              </a:spcBef>
            </a:pPr>
            <a:r>
              <a:rPr lang="pt-BR" b="1">
                <a:latin typeface="Verdana" pitchFamily="34" charset="0"/>
              </a:rPr>
              <a:t>ECONOMIC SYSTEM</a:t>
            </a:r>
            <a:endParaRPr lang="en-GB" b="1">
              <a:latin typeface="Verdana" pitchFamily="34" charset="0"/>
            </a:endParaRPr>
          </a:p>
        </p:txBody>
      </p:sp>
      <p:sp>
        <p:nvSpPr>
          <p:cNvPr id="11" name="Oval 18"/>
          <p:cNvSpPr>
            <a:spLocks noChangeArrowheads="1"/>
          </p:cNvSpPr>
          <p:nvPr/>
        </p:nvSpPr>
        <p:spPr bwMode="auto">
          <a:xfrm>
            <a:off x="5651500" y="3214688"/>
            <a:ext cx="2520950" cy="2519362"/>
          </a:xfrm>
          <a:prstGeom prst="ellipse">
            <a:avLst/>
          </a:prstGeom>
          <a:solidFill>
            <a:schemeClr val="accent1"/>
          </a:solidFill>
          <a:ln w="38100">
            <a:solidFill>
              <a:schemeClr val="tx1"/>
            </a:solidFill>
            <a:prstDash val="dash"/>
            <a:round/>
            <a:headEnd/>
            <a:tailEnd/>
          </a:ln>
          <a:effectLst/>
        </p:spPr>
        <p:txBody>
          <a:bodyPr wrap="none" anchor="ctr"/>
          <a:lstStyle/>
          <a:p>
            <a:endParaRPr lang="en-US"/>
          </a:p>
        </p:txBody>
      </p:sp>
      <p:sp>
        <p:nvSpPr>
          <p:cNvPr id="12" name="Oval 19"/>
          <p:cNvSpPr>
            <a:spLocks noChangeArrowheads="1"/>
          </p:cNvSpPr>
          <p:nvPr/>
        </p:nvSpPr>
        <p:spPr bwMode="auto">
          <a:xfrm>
            <a:off x="5940425" y="3646488"/>
            <a:ext cx="2087563" cy="1871662"/>
          </a:xfrm>
          <a:prstGeom prst="ellipse">
            <a:avLst/>
          </a:prstGeom>
          <a:solidFill>
            <a:srgbClr val="FFFF99"/>
          </a:solidFill>
          <a:ln w="38100">
            <a:solidFill>
              <a:schemeClr val="tx1"/>
            </a:solidFill>
            <a:prstDash val="dash"/>
            <a:round/>
            <a:headEnd/>
            <a:tailEnd/>
          </a:ln>
          <a:effectLst/>
        </p:spPr>
        <p:txBody>
          <a:bodyPr wrap="none" anchor="ctr"/>
          <a:lstStyle/>
          <a:p>
            <a:endParaRPr lang="en-US"/>
          </a:p>
        </p:txBody>
      </p:sp>
      <p:sp>
        <p:nvSpPr>
          <p:cNvPr id="13" name="Oval 20"/>
          <p:cNvSpPr>
            <a:spLocks noChangeArrowheads="1"/>
          </p:cNvSpPr>
          <p:nvPr/>
        </p:nvSpPr>
        <p:spPr bwMode="auto">
          <a:xfrm>
            <a:off x="6227763" y="3933825"/>
            <a:ext cx="1655762" cy="1368425"/>
          </a:xfrm>
          <a:prstGeom prst="ellipse">
            <a:avLst/>
          </a:prstGeom>
          <a:solidFill>
            <a:srgbClr val="FFCC99"/>
          </a:solidFill>
          <a:ln w="38100">
            <a:solidFill>
              <a:schemeClr val="tx1"/>
            </a:solidFill>
            <a:prstDash val="dash"/>
            <a:round/>
            <a:headEnd/>
            <a:tailEnd/>
          </a:ln>
          <a:effectLst/>
        </p:spPr>
        <p:txBody>
          <a:bodyPr wrap="none" anchor="ctr"/>
          <a:lstStyle/>
          <a:p>
            <a:endParaRPr lang="en-US"/>
          </a:p>
        </p:txBody>
      </p:sp>
      <p:sp>
        <p:nvSpPr>
          <p:cNvPr id="14" name="Oval 21"/>
          <p:cNvSpPr>
            <a:spLocks noChangeArrowheads="1"/>
          </p:cNvSpPr>
          <p:nvPr/>
        </p:nvSpPr>
        <p:spPr bwMode="auto">
          <a:xfrm>
            <a:off x="6659563" y="4222750"/>
            <a:ext cx="1008062" cy="936625"/>
          </a:xfrm>
          <a:prstGeom prst="ellipse">
            <a:avLst/>
          </a:prstGeom>
          <a:solidFill>
            <a:srgbClr val="CCFF99"/>
          </a:solidFill>
          <a:ln w="38100">
            <a:solidFill>
              <a:schemeClr val="tx1"/>
            </a:solidFill>
            <a:prstDash val="dash"/>
            <a:round/>
            <a:headEnd/>
            <a:tailEnd/>
          </a:ln>
          <a:effectLst/>
        </p:spPr>
        <p:txBody>
          <a:bodyPr wrap="none" anchor="ctr"/>
          <a:lstStyle/>
          <a:p>
            <a:endParaRPr lang="en-US"/>
          </a:p>
        </p:txBody>
      </p:sp>
      <p:sp>
        <p:nvSpPr>
          <p:cNvPr id="15" name="Text Box 22"/>
          <p:cNvSpPr txBox="1">
            <a:spLocks noChangeArrowheads="1"/>
          </p:cNvSpPr>
          <p:nvPr/>
        </p:nvSpPr>
        <p:spPr bwMode="auto">
          <a:xfrm>
            <a:off x="5148263" y="1916113"/>
            <a:ext cx="2808287" cy="457200"/>
          </a:xfrm>
          <a:prstGeom prst="rect">
            <a:avLst/>
          </a:prstGeom>
          <a:solidFill>
            <a:srgbClr val="FFFF99"/>
          </a:solidFill>
          <a:ln w="9525">
            <a:noFill/>
            <a:miter lim="800000"/>
            <a:headEnd/>
            <a:tailEnd/>
          </a:ln>
          <a:effectLst/>
        </p:spPr>
        <p:txBody>
          <a:bodyPr>
            <a:spAutoFit/>
          </a:bodyPr>
          <a:lstStyle/>
          <a:p>
            <a:pPr>
              <a:spcBef>
                <a:spcPct val="50000"/>
              </a:spcBef>
            </a:pPr>
            <a:r>
              <a:rPr lang="pt-BR" sz="2400" b="1">
                <a:latin typeface="Verdana" pitchFamily="34" charset="0"/>
              </a:rPr>
              <a:t>IDEAL SYSTEM</a:t>
            </a:r>
            <a:endParaRPr lang="en-GB" sz="2400" b="1">
              <a:latin typeface="Verdana" pitchFamily="34" charset="0"/>
            </a:endParaRPr>
          </a:p>
        </p:txBody>
      </p:sp>
      <p:sp>
        <p:nvSpPr>
          <p:cNvPr id="16" name="Text Box 23"/>
          <p:cNvSpPr txBox="1">
            <a:spLocks noChangeArrowheads="1"/>
          </p:cNvSpPr>
          <p:nvPr/>
        </p:nvSpPr>
        <p:spPr bwMode="auto">
          <a:xfrm>
            <a:off x="3563938" y="5805488"/>
            <a:ext cx="4465637" cy="366712"/>
          </a:xfrm>
          <a:prstGeom prst="rect">
            <a:avLst/>
          </a:prstGeom>
          <a:noFill/>
          <a:ln w="9525">
            <a:noFill/>
            <a:miter lim="800000"/>
            <a:headEnd/>
            <a:tailEnd/>
          </a:ln>
          <a:effectLst/>
        </p:spPr>
        <p:txBody>
          <a:bodyPr>
            <a:spAutoFit/>
          </a:bodyPr>
          <a:lstStyle/>
          <a:p>
            <a:pPr>
              <a:spcBef>
                <a:spcPct val="50000"/>
              </a:spcBef>
            </a:pPr>
            <a:r>
              <a:rPr lang="pt-BR" b="1"/>
              <a:t>WHAT DETERMINES WHAT?</a:t>
            </a:r>
            <a:endParaRPr lang="en-GB"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143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NZ" b="0"/>
          </a:p>
        </p:txBody>
      </p:sp>
      <p:sp>
        <p:nvSpPr>
          <p:cNvPr id="7" name="Title 1"/>
          <p:cNvSpPr txBox="1">
            <a:spLocks/>
          </p:cNvSpPr>
          <p:nvPr/>
        </p:nvSpPr>
        <p:spPr>
          <a:xfrm>
            <a:off x="214282" y="0"/>
            <a:ext cx="4357718" cy="1814524"/>
          </a:xfrm>
          <a:prstGeom prst="rect">
            <a:avLst/>
          </a:prstGeom>
        </p:spPr>
        <p:txBody>
          <a:bodyPr anchor="ctr">
            <a:normAutofit/>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4000" spc="150" dirty="0">
                <a:ln w="11430"/>
                <a:solidFill>
                  <a:srgbClr val="F8F8F8"/>
                </a:solidFill>
                <a:effectLst>
                  <a:outerShdw blurRad="25400" algn="tl" rotWithShape="0">
                    <a:srgbClr val="000000">
                      <a:alpha val="43000"/>
                    </a:srgbClr>
                  </a:outerShdw>
                </a:effectLst>
                <a:latin typeface="+mj-lt"/>
                <a:ea typeface="+mj-ea"/>
                <a:cs typeface="+mj-cs"/>
              </a:rPr>
              <a:t>Global Education:</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22532" name="Text Box 15"/>
          <p:cNvSpPr txBox="1">
            <a:spLocks noChangeArrowheads="1"/>
          </p:cNvSpPr>
          <p:nvPr/>
        </p:nvSpPr>
        <p:spPr bwMode="auto">
          <a:xfrm>
            <a:off x="4694238" y="350277"/>
            <a:ext cx="4105275" cy="461665"/>
          </a:xfrm>
          <a:prstGeom prst="rect">
            <a:avLst/>
          </a:prstGeom>
          <a:noFill/>
          <a:ln w="9525">
            <a:noFill/>
            <a:miter lim="800000"/>
            <a:headEnd/>
            <a:tailEnd/>
          </a:ln>
        </p:spPr>
        <p:txBody>
          <a:bodyPr>
            <a:spAutoFit/>
          </a:bodyPr>
          <a:lstStyle/>
          <a:p>
            <a:pPr>
              <a:spcBef>
                <a:spcPct val="50000"/>
              </a:spcBef>
            </a:pPr>
            <a:r>
              <a:rPr lang="en-NZ" sz="2400" dirty="0" smtClean="0">
                <a:solidFill>
                  <a:schemeClr val="bg2"/>
                </a:solidFill>
              </a:rPr>
              <a:t>Sustainable Development</a:t>
            </a:r>
            <a:endParaRPr lang="en-GB" sz="2400" dirty="0">
              <a:solidFill>
                <a:schemeClr val="bg2"/>
              </a:solidFill>
            </a:endParaRPr>
          </a:p>
        </p:txBody>
      </p:sp>
      <p:sp>
        <p:nvSpPr>
          <p:cNvPr id="8" name="Text Box 7"/>
          <p:cNvSpPr txBox="1">
            <a:spLocks noChangeArrowheads="1"/>
          </p:cNvSpPr>
          <p:nvPr/>
        </p:nvSpPr>
        <p:spPr bwMode="auto">
          <a:xfrm>
            <a:off x="179388" y="1484313"/>
            <a:ext cx="9361487" cy="641350"/>
          </a:xfrm>
          <a:prstGeom prst="rect">
            <a:avLst/>
          </a:prstGeom>
          <a:noFill/>
          <a:ln w="9525">
            <a:noFill/>
            <a:miter lim="800000"/>
            <a:headEnd/>
            <a:tailEnd/>
          </a:ln>
          <a:effectLst/>
        </p:spPr>
        <p:txBody>
          <a:bodyPr>
            <a:spAutoFit/>
          </a:bodyPr>
          <a:lstStyle/>
          <a:p>
            <a:pPr>
              <a:spcBef>
                <a:spcPct val="50000"/>
              </a:spcBef>
            </a:pPr>
            <a:r>
              <a:rPr lang="pt-BR" sz="2200" b="1" dirty="0"/>
              <a:t>WHAT SHOULD DETERMINE WHAT IN AN </a:t>
            </a:r>
            <a:r>
              <a:rPr lang="pt-BR" sz="3600" b="1" dirty="0"/>
              <a:t>IDEAL</a:t>
            </a:r>
            <a:r>
              <a:rPr lang="pt-BR" sz="2200" b="1" dirty="0"/>
              <a:t> SYSTEM?</a:t>
            </a:r>
            <a:endParaRPr lang="en-GB" sz="2200" b="1" dirty="0"/>
          </a:p>
        </p:txBody>
      </p:sp>
      <p:sp>
        <p:nvSpPr>
          <p:cNvPr id="9" name="Text Box 13"/>
          <p:cNvSpPr txBox="1">
            <a:spLocks noChangeArrowheads="1"/>
          </p:cNvSpPr>
          <p:nvPr/>
        </p:nvSpPr>
        <p:spPr bwMode="auto">
          <a:xfrm>
            <a:off x="287338" y="2349500"/>
            <a:ext cx="8856662" cy="3277820"/>
          </a:xfrm>
          <a:prstGeom prst="rect">
            <a:avLst/>
          </a:prstGeom>
          <a:noFill/>
          <a:ln w="9525">
            <a:noFill/>
            <a:miter lim="800000"/>
            <a:headEnd/>
            <a:tailEnd/>
          </a:ln>
          <a:effectLst/>
        </p:spPr>
        <p:txBody>
          <a:bodyPr>
            <a:spAutoFit/>
          </a:bodyPr>
          <a:lstStyle/>
          <a:p>
            <a:pPr marL="800100" lvl="1" indent="-342900">
              <a:buFontTx/>
              <a:buChar char="•"/>
            </a:pPr>
            <a:r>
              <a:rPr lang="en-GB" dirty="0"/>
              <a:t>What </a:t>
            </a:r>
            <a:r>
              <a:rPr lang="en-GB" dirty="0" smtClean="0"/>
              <a:t>makes an </a:t>
            </a:r>
            <a:r>
              <a:rPr lang="en-GB" dirty="0"/>
              <a:t>‘ideal’ system?</a:t>
            </a:r>
          </a:p>
          <a:p>
            <a:pPr marL="800100" lvl="1" indent="-342900">
              <a:buFontTx/>
              <a:buChar char="•"/>
            </a:pPr>
            <a:r>
              <a:rPr lang="en-GB" dirty="0" smtClean="0"/>
              <a:t>When </a:t>
            </a:r>
            <a:r>
              <a:rPr lang="en-GB" dirty="0"/>
              <a:t>are individuals happy? Why do they work or study? </a:t>
            </a:r>
          </a:p>
          <a:p>
            <a:pPr marL="800100" lvl="1" indent="-342900">
              <a:buFontTx/>
              <a:buChar char="•"/>
            </a:pPr>
            <a:r>
              <a:rPr lang="en-GB" dirty="0" smtClean="0"/>
              <a:t>Who defines what a good life or a good society is? </a:t>
            </a:r>
          </a:p>
          <a:p>
            <a:pPr marL="800100" lvl="1" indent="-342900">
              <a:buFontTx/>
              <a:buChar char="•"/>
            </a:pPr>
            <a:r>
              <a:rPr lang="en-GB" dirty="0" smtClean="0"/>
              <a:t>Does </a:t>
            </a:r>
            <a:r>
              <a:rPr lang="en-GB" dirty="0"/>
              <a:t>everyone think in the same way? </a:t>
            </a:r>
          </a:p>
          <a:p>
            <a:pPr marL="800100" lvl="1" indent="-342900">
              <a:buFontTx/>
              <a:buChar char="•"/>
            </a:pPr>
            <a:r>
              <a:rPr lang="en-GB" dirty="0" smtClean="0"/>
              <a:t>What/who shapes what individuals want/wish for? </a:t>
            </a:r>
          </a:p>
          <a:p>
            <a:pPr marL="800100" lvl="1" indent="-342900">
              <a:buFontTx/>
              <a:buChar char="•"/>
            </a:pPr>
            <a:r>
              <a:rPr lang="en-GB" dirty="0" smtClean="0"/>
              <a:t>What happens to people who disagree with the majority? </a:t>
            </a:r>
          </a:p>
          <a:p>
            <a:pPr marL="800100" lvl="1" indent="-342900">
              <a:buFontTx/>
              <a:buChar char="•"/>
            </a:pPr>
            <a:r>
              <a:rPr lang="en-GB" dirty="0" smtClean="0"/>
              <a:t>To what extend people have the right to determine what they want for themselves?</a:t>
            </a:r>
          </a:p>
          <a:p>
            <a:pPr marL="800100" lvl="1" indent="-342900">
              <a:buFontTx/>
              <a:buChar char="•"/>
            </a:pPr>
            <a:r>
              <a:rPr lang="en-GB" dirty="0" smtClean="0"/>
              <a:t>Does </a:t>
            </a:r>
            <a:r>
              <a:rPr lang="en-GB" dirty="0"/>
              <a:t>society change? How? </a:t>
            </a:r>
          </a:p>
          <a:p>
            <a:pPr marL="800100" lvl="1" indent="-342900">
              <a:buFontTx/>
              <a:buChar char="•"/>
            </a:pPr>
            <a:r>
              <a:rPr lang="en-GB" dirty="0"/>
              <a:t>What is the role of education?</a:t>
            </a:r>
          </a:p>
          <a:p>
            <a:pPr marL="342900" indent="-342900">
              <a:spcBef>
                <a:spcPct val="50000"/>
              </a:spcBef>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143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NZ" b="0"/>
          </a:p>
        </p:txBody>
      </p:sp>
      <p:sp>
        <p:nvSpPr>
          <p:cNvPr id="7" name="Title 1"/>
          <p:cNvSpPr txBox="1">
            <a:spLocks/>
          </p:cNvSpPr>
          <p:nvPr/>
        </p:nvSpPr>
        <p:spPr>
          <a:xfrm>
            <a:off x="214282" y="0"/>
            <a:ext cx="4357718" cy="1814524"/>
          </a:xfrm>
          <a:prstGeom prst="rect">
            <a:avLst/>
          </a:prstGeom>
        </p:spPr>
        <p:txBody>
          <a:bodyPr anchor="ctr">
            <a:normAutofit/>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4000" spc="150" dirty="0">
                <a:ln w="11430"/>
                <a:solidFill>
                  <a:srgbClr val="F8F8F8"/>
                </a:solidFill>
                <a:effectLst>
                  <a:outerShdw blurRad="25400" algn="tl" rotWithShape="0">
                    <a:srgbClr val="000000">
                      <a:alpha val="43000"/>
                    </a:srgbClr>
                  </a:outerShdw>
                </a:effectLst>
                <a:latin typeface="+mj-lt"/>
                <a:ea typeface="+mj-ea"/>
                <a:cs typeface="+mj-cs"/>
              </a:rPr>
              <a:t>Global Education:</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22532" name="Text Box 15"/>
          <p:cNvSpPr txBox="1">
            <a:spLocks noChangeArrowheads="1"/>
          </p:cNvSpPr>
          <p:nvPr/>
        </p:nvSpPr>
        <p:spPr bwMode="auto">
          <a:xfrm>
            <a:off x="4694238" y="350277"/>
            <a:ext cx="4105275" cy="461665"/>
          </a:xfrm>
          <a:prstGeom prst="rect">
            <a:avLst/>
          </a:prstGeom>
          <a:noFill/>
          <a:ln w="9525">
            <a:noFill/>
            <a:miter lim="800000"/>
            <a:headEnd/>
            <a:tailEnd/>
          </a:ln>
        </p:spPr>
        <p:txBody>
          <a:bodyPr>
            <a:spAutoFit/>
          </a:bodyPr>
          <a:lstStyle/>
          <a:p>
            <a:pPr>
              <a:spcBef>
                <a:spcPct val="50000"/>
              </a:spcBef>
            </a:pPr>
            <a:r>
              <a:rPr lang="en-NZ" sz="2400" dirty="0" smtClean="0">
                <a:solidFill>
                  <a:schemeClr val="bg2"/>
                </a:solidFill>
              </a:rPr>
              <a:t>Sustainable Development</a:t>
            </a:r>
            <a:endParaRPr lang="en-GB" sz="2400" dirty="0">
              <a:solidFill>
                <a:schemeClr val="bg2"/>
              </a:solidFill>
            </a:endParaRPr>
          </a:p>
        </p:txBody>
      </p:sp>
      <p:sp>
        <p:nvSpPr>
          <p:cNvPr id="8" name="Oval 3"/>
          <p:cNvSpPr>
            <a:spLocks noChangeArrowheads="1"/>
          </p:cNvSpPr>
          <p:nvPr/>
        </p:nvSpPr>
        <p:spPr bwMode="auto">
          <a:xfrm>
            <a:off x="5651500" y="3214688"/>
            <a:ext cx="2520950" cy="2519362"/>
          </a:xfrm>
          <a:prstGeom prst="ellipse">
            <a:avLst/>
          </a:prstGeom>
          <a:solidFill>
            <a:schemeClr val="accent1"/>
          </a:solidFill>
          <a:ln w="38100">
            <a:solidFill>
              <a:schemeClr val="tx1"/>
            </a:solidFill>
            <a:prstDash val="dash"/>
            <a:round/>
            <a:headEnd/>
            <a:tailEnd/>
          </a:ln>
          <a:effectLst/>
        </p:spPr>
        <p:txBody>
          <a:bodyPr wrap="none" anchor="ctr"/>
          <a:lstStyle/>
          <a:p>
            <a:endParaRPr lang="en-US"/>
          </a:p>
        </p:txBody>
      </p:sp>
      <p:sp>
        <p:nvSpPr>
          <p:cNvPr id="9" name="Oval 4"/>
          <p:cNvSpPr>
            <a:spLocks noChangeArrowheads="1"/>
          </p:cNvSpPr>
          <p:nvPr/>
        </p:nvSpPr>
        <p:spPr bwMode="auto">
          <a:xfrm>
            <a:off x="5940425" y="3646488"/>
            <a:ext cx="2087563" cy="1871662"/>
          </a:xfrm>
          <a:prstGeom prst="ellipse">
            <a:avLst/>
          </a:prstGeom>
          <a:solidFill>
            <a:srgbClr val="FFFF99"/>
          </a:solidFill>
          <a:ln w="38100">
            <a:solidFill>
              <a:schemeClr val="tx1"/>
            </a:solidFill>
            <a:prstDash val="dash"/>
            <a:round/>
            <a:headEnd/>
            <a:tailEnd/>
          </a:ln>
          <a:effectLst/>
        </p:spPr>
        <p:txBody>
          <a:bodyPr wrap="none" anchor="ctr"/>
          <a:lstStyle/>
          <a:p>
            <a:endParaRPr lang="en-US"/>
          </a:p>
        </p:txBody>
      </p:sp>
      <p:sp>
        <p:nvSpPr>
          <p:cNvPr id="10" name="Oval 5"/>
          <p:cNvSpPr>
            <a:spLocks noChangeArrowheads="1"/>
          </p:cNvSpPr>
          <p:nvPr/>
        </p:nvSpPr>
        <p:spPr bwMode="auto">
          <a:xfrm>
            <a:off x="6227763" y="3933825"/>
            <a:ext cx="1655762" cy="1368425"/>
          </a:xfrm>
          <a:prstGeom prst="ellipse">
            <a:avLst/>
          </a:prstGeom>
          <a:solidFill>
            <a:srgbClr val="FFCC99"/>
          </a:solidFill>
          <a:ln w="38100">
            <a:solidFill>
              <a:schemeClr val="tx1"/>
            </a:solidFill>
            <a:prstDash val="dash"/>
            <a:round/>
            <a:headEnd/>
            <a:tailEnd/>
          </a:ln>
          <a:effectLst/>
        </p:spPr>
        <p:txBody>
          <a:bodyPr wrap="none" anchor="ctr"/>
          <a:lstStyle/>
          <a:p>
            <a:endParaRPr lang="en-US"/>
          </a:p>
        </p:txBody>
      </p:sp>
      <p:sp>
        <p:nvSpPr>
          <p:cNvPr id="11" name="Oval 6"/>
          <p:cNvSpPr>
            <a:spLocks noChangeArrowheads="1"/>
          </p:cNvSpPr>
          <p:nvPr/>
        </p:nvSpPr>
        <p:spPr bwMode="auto">
          <a:xfrm>
            <a:off x="6659563" y="4222750"/>
            <a:ext cx="1008062" cy="936625"/>
          </a:xfrm>
          <a:prstGeom prst="ellipse">
            <a:avLst/>
          </a:prstGeom>
          <a:solidFill>
            <a:srgbClr val="CCFF99"/>
          </a:solidFill>
          <a:ln w="38100">
            <a:solidFill>
              <a:schemeClr val="tx1"/>
            </a:solidFill>
            <a:prstDash val="dash"/>
            <a:round/>
            <a:headEnd/>
            <a:tailEnd/>
          </a:ln>
          <a:effectLst/>
        </p:spPr>
        <p:txBody>
          <a:bodyPr wrap="none" anchor="ctr"/>
          <a:lstStyle/>
          <a:p>
            <a:endParaRPr lang="en-US"/>
          </a:p>
        </p:txBody>
      </p:sp>
      <p:sp>
        <p:nvSpPr>
          <p:cNvPr id="12" name="Text Box 7"/>
          <p:cNvSpPr txBox="1">
            <a:spLocks noChangeArrowheads="1"/>
          </p:cNvSpPr>
          <p:nvPr/>
        </p:nvSpPr>
        <p:spPr bwMode="auto">
          <a:xfrm>
            <a:off x="179388" y="1844675"/>
            <a:ext cx="9361487" cy="641350"/>
          </a:xfrm>
          <a:prstGeom prst="rect">
            <a:avLst/>
          </a:prstGeom>
          <a:noFill/>
          <a:ln w="9525">
            <a:noFill/>
            <a:miter lim="800000"/>
            <a:headEnd/>
            <a:tailEnd/>
          </a:ln>
          <a:effectLst/>
        </p:spPr>
        <p:txBody>
          <a:bodyPr>
            <a:spAutoFit/>
          </a:bodyPr>
          <a:lstStyle/>
          <a:p>
            <a:pPr>
              <a:spcBef>
                <a:spcPct val="50000"/>
              </a:spcBef>
            </a:pPr>
            <a:r>
              <a:rPr lang="pt-BR" sz="2200" b="1"/>
              <a:t>WHAT DETERMINES WHAT IN THE  </a:t>
            </a:r>
            <a:r>
              <a:rPr lang="pt-BR" sz="3600" b="1"/>
              <a:t>REAL</a:t>
            </a:r>
            <a:r>
              <a:rPr lang="pt-BR" sz="2200" b="1"/>
              <a:t> SYSTEM?</a:t>
            </a:r>
            <a:endParaRPr lang="en-GB" sz="2200" b="1"/>
          </a:p>
        </p:txBody>
      </p:sp>
      <p:sp>
        <p:nvSpPr>
          <p:cNvPr id="13" name="Text Box 8"/>
          <p:cNvSpPr txBox="1">
            <a:spLocks noChangeArrowheads="1"/>
          </p:cNvSpPr>
          <p:nvPr/>
        </p:nvSpPr>
        <p:spPr bwMode="auto">
          <a:xfrm>
            <a:off x="1258888" y="2852738"/>
            <a:ext cx="3600450" cy="641350"/>
          </a:xfrm>
          <a:prstGeom prst="rect">
            <a:avLst/>
          </a:prstGeom>
          <a:solidFill>
            <a:schemeClr val="folHlink"/>
          </a:solidFill>
          <a:ln w="9525">
            <a:noFill/>
            <a:miter lim="800000"/>
            <a:headEnd/>
            <a:tailEnd/>
          </a:ln>
          <a:effectLst/>
        </p:spPr>
        <p:txBody>
          <a:bodyPr>
            <a:spAutoFit/>
          </a:bodyPr>
          <a:lstStyle/>
          <a:p>
            <a:pPr algn="ctr">
              <a:spcBef>
                <a:spcPct val="50000"/>
              </a:spcBef>
            </a:pPr>
            <a:r>
              <a:rPr lang="pt-BR" b="1">
                <a:latin typeface="Verdana" pitchFamily="34" charset="0"/>
              </a:rPr>
              <a:t>NATURAL SYSTEM </a:t>
            </a:r>
            <a:br>
              <a:rPr lang="pt-BR" b="1">
                <a:latin typeface="Verdana" pitchFamily="34" charset="0"/>
              </a:rPr>
            </a:br>
            <a:r>
              <a:rPr lang="pt-BR" b="1">
                <a:latin typeface="Verdana" pitchFamily="34" charset="0"/>
              </a:rPr>
              <a:t>(LIFE AND RESOURCES)</a:t>
            </a:r>
            <a:endParaRPr lang="en-GB" b="1">
              <a:latin typeface="Verdana" pitchFamily="34" charset="0"/>
            </a:endParaRPr>
          </a:p>
        </p:txBody>
      </p:sp>
      <p:sp>
        <p:nvSpPr>
          <p:cNvPr id="14" name="Text Box 9"/>
          <p:cNvSpPr txBox="1">
            <a:spLocks noChangeArrowheads="1"/>
          </p:cNvSpPr>
          <p:nvPr/>
        </p:nvSpPr>
        <p:spPr bwMode="auto">
          <a:xfrm>
            <a:off x="1187450" y="3716338"/>
            <a:ext cx="4032250" cy="915987"/>
          </a:xfrm>
          <a:prstGeom prst="rect">
            <a:avLst/>
          </a:prstGeom>
          <a:solidFill>
            <a:srgbClr val="FF6600"/>
          </a:solidFill>
          <a:ln w="9525">
            <a:noFill/>
            <a:miter lim="800000"/>
            <a:headEnd/>
            <a:tailEnd/>
          </a:ln>
          <a:effectLst/>
        </p:spPr>
        <p:txBody>
          <a:bodyPr>
            <a:spAutoFit/>
          </a:bodyPr>
          <a:lstStyle/>
          <a:p>
            <a:pPr algn="ctr">
              <a:spcBef>
                <a:spcPct val="50000"/>
              </a:spcBef>
            </a:pPr>
            <a:r>
              <a:rPr lang="pt-BR" b="1">
                <a:latin typeface="Verdana" pitchFamily="34" charset="0"/>
              </a:rPr>
              <a:t>SOCIAL-CULTURAL SYSTEM </a:t>
            </a:r>
            <a:br>
              <a:rPr lang="pt-BR" b="1">
                <a:latin typeface="Verdana" pitchFamily="34" charset="0"/>
              </a:rPr>
            </a:br>
            <a:r>
              <a:rPr lang="pt-BR" b="1">
                <a:latin typeface="Verdana" pitchFamily="34" charset="0"/>
              </a:rPr>
              <a:t>(VALUES, BEHAVIOURS AND RELATIONSHIPS)</a:t>
            </a:r>
            <a:endParaRPr lang="en-GB" b="1">
              <a:latin typeface="Verdana" pitchFamily="34" charset="0"/>
            </a:endParaRPr>
          </a:p>
        </p:txBody>
      </p:sp>
      <p:sp>
        <p:nvSpPr>
          <p:cNvPr id="15" name="Text Box 10"/>
          <p:cNvSpPr txBox="1">
            <a:spLocks noChangeArrowheads="1"/>
          </p:cNvSpPr>
          <p:nvPr/>
        </p:nvSpPr>
        <p:spPr bwMode="auto">
          <a:xfrm>
            <a:off x="1403350" y="4868863"/>
            <a:ext cx="3457575" cy="366712"/>
          </a:xfrm>
          <a:prstGeom prst="rect">
            <a:avLst/>
          </a:prstGeom>
          <a:solidFill>
            <a:srgbClr val="CC0066"/>
          </a:solidFill>
          <a:ln w="9525">
            <a:noFill/>
            <a:miter lim="800000"/>
            <a:headEnd/>
            <a:tailEnd/>
          </a:ln>
          <a:effectLst/>
        </p:spPr>
        <p:txBody>
          <a:bodyPr>
            <a:spAutoFit/>
          </a:bodyPr>
          <a:lstStyle/>
          <a:p>
            <a:pPr algn="ctr">
              <a:spcBef>
                <a:spcPct val="50000"/>
              </a:spcBef>
            </a:pPr>
            <a:r>
              <a:rPr lang="pt-BR" b="1">
                <a:latin typeface="Verdana" pitchFamily="34" charset="0"/>
              </a:rPr>
              <a:t>EDUCATIONAL SYSTEM</a:t>
            </a:r>
            <a:endParaRPr lang="en-GB" b="1">
              <a:latin typeface="Verdana" pitchFamily="34" charset="0"/>
            </a:endParaRPr>
          </a:p>
        </p:txBody>
      </p:sp>
      <p:sp>
        <p:nvSpPr>
          <p:cNvPr id="16" name="Text Box 11"/>
          <p:cNvSpPr txBox="1">
            <a:spLocks noChangeArrowheads="1"/>
          </p:cNvSpPr>
          <p:nvPr/>
        </p:nvSpPr>
        <p:spPr bwMode="auto">
          <a:xfrm>
            <a:off x="1403350" y="5516563"/>
            <a:ext cx="3457575" cy="366712"/>
          </a:xfrm>
          <a:prstGeom prst="rect">
            <a:avLst/>
          </a:prstGeom>
          <a:solidFill>
            <a:srgbClr val="A50021"/>
          </a:solidFill>
          <a:ln w="9525">
            <a:noFill/>
            <a:miter lim="800000"/>
            <a:headEnd/>
            <a:tailEnd/>
          </a:ln>
          <a:effectLst/>
        </p:spPr>
        <p:txBody>
          <a:bodyPr>
            <a:spAutoFit/>
          </a:bodyPr>
          <a:lstStyle/>
          <a:p>
            <a:pPr algn="ctr">
              <a:spcBef>
                <a:spcPct val="50000"/>
              </a:spcBef>
            </a:pPr>
            <a:r>
              <a:rPr lang="pt-BR" b="1">
                <a:latin typeface="Verdana" pitchFamily="34" charset="0"/>
              </a:rPr>
              <a:t>ECONOMIC SYSTEM</a:t>
            </a:r>
            <a:endParaRPr lang="en-GB" b="1">
              <a:latin typeface="Verdana" pitchFamily="34" charset="0"/>
            </a:endParaRPr>
          </a:p>
        </p:txBody>
      </p:sp>
      <p:sp>
        <p:nvSpPr>
          <p:cNvPr id="17" name="Text Box 12"/>
          <p:cNvSpPr txBox="1">
            <a:spLocks noChangeArrowheads="1"/>
          </p:cNvSpPr>
          <p:nvPr/>
        </p:nvSpPr>
        <p:spPr bwMode="auto">
          <a:xfrm>
            <a:off x="5435600" y="5876925"/>
            <a:ext cx="3455988" cy="641350"/>
          </a:xfrm>
          <a:prstGeom prst="rect">
            <a:avLst/>
          </a:prstGeom>
          <a:noFill/>
          <a:ln w="9525">
            <a:noFill/>
            <a:miter lim="800000"/>
            <a:headEnd/>
            <a:tailEnd/>
          </a:ln>
          <a:effectLst/>
        </p:spPr>
        <p:txBody>
          <a:bodyPr>
            <a:spAutoFit/>
          </a:bodyPr>
          <a:lstStyle/>
          <a:p>
            <a:pPr>
              <a:spcBef>
                <a:spcPct val="50000"/>
              </a:spcBef>
            </a:pPr>
            <a:r>
              <a:rPr lang="en-GB"/>
              <a:t>WHAT IS/SHOULD BE THE ROLE OF EDUCATION?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143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NZ" b="0"/>
          </a:p>
        </p:txBody>
      </p:sp>
      <p:sp>
        <p:nvSpPr>
          <p:cNvPr id="7" name="Title 1"/>
          <p:cNvSpPr txBox="1">
            <a:spLocks/>
          </p:cNvSpPr>
          <p:nvPr/>
        </p:nvSpPr>
        <p:spPr>
          <a:xfrm>
            <a:off x="214282" y="0"/>
            <a:ext cx="4357718" cy="1814524"/>
          </a:xfrm>
          <a:prstGeom prst="rect">
            <a:avLst/>
          </a:prstGeom>
        </p:spPr>
        <p:txBody>
          <a:bodyPr anchor="ctr">
            <a:normAutofit/>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4000" spc="150" dirty="0">
                <a:ln w="11430"/>
                <a:solidFill>
                  <a:srgbClr val="F8F8F8"/>
                </a:solidFill>
                <a:effectLst>
                  <a:outerShdw blurRad="25400" algn="tl" rotWithShape="0">
                    <a:srgbClr val="000000">
                      <a:alpha val="43000"/>
                    </a:srgbClr>
                  </a:outerShdw>
                </a:effectLst>
                <a:latin typeface="+mj-lt"/>
                <a:ea typeface="+mj-ea"/>
                <a:cs typeface="+mj-cs"/>
              </a:rPr>
              <a:t>Global Education:</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22532" name="Text Box 15"/>
          <p:cNvSpPr txBox="1">
            <a:spLocks noChangeArrowheads="1"/>
          </p:cNvSpPr>
          <p:nvPr/>
        </p:nvSpPr>
        <p:spPr bwMode="auto">
          <a:xfrm>
            <a:off x="4694238" y="350277"/>
            <a:ext cx="4105275" cy="461665"/>
          </a:xfrm>
          <a:prstGeom prst="rect">
            <a:avLst/>
          </a:prstGeom>
          <a:noFill/>
          <a:ln w="9525">
            <a:noFill/>
            <a:miter lim="800000"/>
            <a:headEnd/>
            <a:tailEnd/>
          </a:ln>
        </p:spPr>
        <p:txBody>
          <a:bodyPr>
            <a:spAutoFit/>
          </a:bodyPr>
          <a:lstStyle/>
          <a:p>
            <a:pPr>
              <a:spcBef>
                <a:spcPct val="50000"/>
              </a:spcBef>
            </a:pPr>
            <a:r>
              <a:rPr lang="en-NZ" sz="2400" dirty="0" smtClean="0">
                <a:solidFill>
                  <a:schemeClr val="bg2"/>
                </a:solidFill>
              </a:rPr>
              <a:t>Sustainable Development</a:t>
            </a:r>
            <a:endParaRPr lang="en-GB" sz="2400" dirty="0">
              <a:solidFill>
                <a:schemeClr val="bg2"/>
              </a:solidFill>
            </a:endParaRPr>
          </a:p>
        </p:txBody>
      </p:sp>
      <p:sp>
        <p:nvSpPr>
          <p:cNvPr id="18" name="TextBox 17"/>
          <p:cNvSpPr txBox="1"/>
          <p:nvPr/>
        </p:nvSpPr>
        <p:spPr>
          <a:xfrm>
            <a:off x="1506069" y="5241864"/>
            <a:ext cx="7073153" cy="369332"/>
          </a:xfrm>
          <a:prstGeom prst="rect">
            <a:avLst/>
          </a:prstGeom>
          <a:noFill/>
        </p:spPr>
        <p:txBody>
          <a:bodyPr wrap="square" rtlCol="0">
            <a:spAutoFit/>
          </a:bodyPr>
          <a:lstStyle/>
          <a:p>
            <a:r>
              <a:rPr lang="en-US" dirty="0" smtClean="0"/>
              <a:t>STORY OF STUFF: </a:t>
            </a:r>
            <a:r>
              <a:rPr lang="en-US" dirty="0" smtClean="0">
                <a:hlinkClick r:id="rId3"/>
              </a:rPr>
              <a:t>http://www.storyofstuff.com/</a:t>
            </a:r>
            <a:r>
              <a:rPr lang="en-US" dirty="0" smtClean="0"/>
              <a:t> </a:t>
            </a:r>
          </a:p>
        </p:txBody>
      </p:sp>
      <p:pic>
        <p:nvPicPr>
          <p:cNvPr id="2050" name="Picture 2" descr="http://dev.storyofstuff.org/wp-content/uploads/2011/10/So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74" y="2260601"/>
            <a:ext cx="4010052" cy="26024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1143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NZ" b="0"/>
          </a:p>
        </p:txBody>
      </p:sp>
      <p:sp>
        <p:nvSpPr>
          <p:cNvPr id="26" name="Title 1"/>
          <p:cNvSpPr txBox="1">
            <a:spLocks/>
          </p:cNvSpPr>
          <p:nvPr/>
        </p:nvSpPr>
        <p:spPr>
          <a:xfrm>
            <a:off x="0" y="0"/>
            <a:ext cx="4929190" cy="1814524"/>
          </a:xfrm>
          <a:prstGeom prst="rect">
            <a:avLst/>
          </a:prstGeom>
        </p:spPr>
        <p:txBody>
          <a:bodyPr anchor="ctr">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3200" spc="150" dirty="0">
                <a:ln w="11430"/>
                <a:solidFill>
                  <a:srgbClr val="F8F8F8"/>
                </a:solidFill>
                <a:effectLst>
                  <a:outerShdw blurRad="25400" algn="tl" rotWithShape="0">
                    <a:srgbClr val="000000">
                      <a:alpha val="43000"/>
                    </a:srgbClr>
                  </a:outerShdw>
                </a:effectLst>
                <a:latin typeface="+mj-lt"/>
                <a:ea typeface="+mj-ea"/>
                <a:cs typeface="+mj-cs"/>
              </a:rPr>
              <a:t>Global Education (GE):</a:t>
            </a:r>
            <a:r>
              <a:rPr lang="en-NZ" sz="4000" spc="150" dirty="0">
                <a:ln w="11430"/>
                <a:solidFill>
                  <a:srgbClr val="F8F8F8"/>
                </a:solidFill>
                <a:effectLst>
                  <a:outerShdw blurRad="25400" algn="tl" rotWithShape="0">
                    <a:srgbClr val="000000">
                      <a:alpha val="43000"/>
                    </a:srgbClr>
                  </a:outerShdw>
                </a:effectLst>
                <a:latin typeface="+mj-lt"/>
                <a:ea typeface="+mj-ea"/>
                <a:cs typeface="+mj-cs"/>
              </a:rPr>
              <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16389" name="Text Box 15"/>
          <p:cNvSpPr txBox="1">
            <a:spLocks noChangeArrowheads="1"/>
          </p:cNvSpPr>
          <p:nvPr/>
        </p:nvSpPr>
        <p:spPr bwMode="auto">
          <a:xfrm>
            <a:off x="4801815" y="305454"/>
            <a:ext cx="4105275" cy="830997"/>
          </a:xfrm>
          <a:prstGeom prst="rect">
            <a:avLst/>
          </a:prstGeom>
          <a:noFill/>
          <a:ln w="9525">
            <a:noFill/>
            <a:miter lim="800000"/>
            <a:headEnd/>
            <a:tailEnd/>
          </a:ln>
        </p:spPr>
        <p:txBody>
          <a:bodyPr>
            <a:spAutoFit/>
          </a:bodyPr>
          <a:lstStyle/>
          <a:p>
            <a:pPr>
              <a:spcBef>
                <a:spcPct val="50000"/>
              </a:spcBef>
            </a:pPr>
            <a:r>
              <a:rPr lang="en-NZ" sz="2400" dirty="0" smtClean="0">
                <a:solidFill>
                  <a:schemeClr val="bg2"/>
                </a:solidFill>
              </a:rPr>
              <a:t>Development compass rose</a:t>
            </a:r>
            <a:endParaRPr lang="en-GB" sz="2400" dirty="0">
              <a:solidFill>
                <a:schemeClr val="bg2"/>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943" y="1149514"/>
            <a:ext cx="4473045" cy="5505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4492" y="4097867"/>
            <a:ext cx="2543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4492" y="3067050"/>
            <a:ext cx="219075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143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NZ" b="0"/>
          </a:p>
        </p:txBody>
      </p:sp>
      <p:sp>
        <p:nvSpPr>
          <p:cNvPr id="7" name="Title 1"/>
          <p:cNvSpPr txBox="1">
            <a:spLocks/>
          </p:cNvSpPr>
          <p:nvPr/>
        </p:nvSpPr>
        <p:spPr>
          <a:xfrm>
            <a:off x="214282" y="0"/>
            <a:ext cx="4357718" cy="1814524"/>
          </a:xfrm>
          <a:prstGeom prst="rect">
            <a:avLst/>
          </a:prstGeom>
        </p:spPr>
        <p:txBody>
          <a:bodyPr anchor="ctr">
            <a:normAutofit/>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en-NZ" sz="4000" spc="150" dirty="0">
                <a:ln w="11430"/>
                <a:solidFill>
                  <a:srgbClr val="F8F8F8"/>
                </a:solidFill>
                <a:effectLst>
                  <a:outerShdw blurRad="25400" algn="tl" rotWithShape="0">
                    <a:srgbClr val="000000">
                      <a:alpha val="43000"/>
                    </a:srgbClr>
                  </a:outerShdw>
                </a:effectLst>
                <a:latin typeface="+mj-lt"/>
                <a:ea typeface="+mj-ea"/>
                <a:cs typeface="+mj-cs"/>
              </a:rPr>
              <a:t>Global Education:</a:t>
            </a:r>
            <a:br>
              <a:rPr lang="en-NZ" sz="4000" spc="150" dirty="0">
                <a:ln w="11430"/>
                <a:solidFill>
                  <a:srgbClr val="F8F8F8"/>
                </a:solidFill>
                <a:effectLst>
                  <a:outerShdw blurRad="25400" algn="tl" rotWithShape="0">
                    <a:srgbClr val="000000">
                      <a:alpha val="43000"/>
                    </a:srgbClr>
                  </a:outerShdw>
                </a:effectLst>
                <a:latin typeface="+mj-lt"/>
                <a:ea typeface="+mj-ea"/>
                <a:cs typeface="+mj-cs"/>
              </a:rPr>
            </a:br>
            <a:endParaRPr lang="en-NZ" sz="4000" spc="150" dirty="0">
              <a:ln w="11430"/>
              <a:solidFill>
                <a:srgbClr val="F8F8F8"/>
              </a:solidFill>
              <a:effectLst>
                <a:outerShdw blurRad="25400" algn="tl" rotWithShape="0">
                  <a:srgbClr val="000000">
                    <a:alpha val="43000"/>
                  </a:srgbClr>
                </a:outerShdw>
              </a:effectLst>
              <a:latin typeface="+mj-lt"/>
              <a:ea typeface="+mj-ea"/>
              <a:cs typeface="+mj-cs"/>
            </a:endParaRPr>
          </a:p>
        </p:txBody>
      </p:sp>
      <p:sp>
        <p:nvSpPr>
          <p:cNvPr id="22532" name="Text Box 15"/>
          <p:cNvSpPr txBox="1">
            <a:spLocks noChangeArrowheads="1"/>
          </p:cNvSpPr>
          <p:nvPr/>
        </p:nvSpPr>
        <p:spPr bwMode="auto">
          <a:xfrm>
            <a:off x="4694238" y="350277"/>
            <a:ext cx="4105275" cy="461665"/>
          </a:xfrm>
          <a:prstGeom prst="rect">
            <a:avLst/>
          </a:prstGeom>
          <a:noFill/>
          <a:ln w="9525">
            <a:noFill/>
            <a:miter lim="800000"/>
            <a:headEnd/>
            <a:tailEnd/>
          </a:ln>
        </p:spPr>
        <p:txBody>
          <a:bodyPr>
            <a:spAutoFit/>
          </a:bodyPr>
          <a:lstStyle/>
          <a:p>
            <a:pPr>
              <a:spcBef>
                <a:spcPct val="50000"/>
              </a:spcBef>
            </a:pPr>
            <a:r>
              <a:rPr lang="en-NZ" sz="2400" dirty="0" smtClean="0">
                <a:solidFill>
                  <a:schemeClr val="bg2"/>
                </a:solidFill>
              </a:rPr>
              <a:t>Sustainable Development</a:t>
            </a:r>
            <a:endParaRPr lang="en-GB" sz="2400" dirty="0">
              <a:solidFill>
                <a:schemeClr val="bg2"/>
              </a:solidFill>
            </a:endParaRPr>
          </a:p>
        </p:txBody>
      </p:sp>
      <p:sp>
        <p:nvSpPr>
          <p:cNvPr id="2" name="TextBox 1"/>
          <p:cNvSpPr txBox="1"/>
          <p:nvPr/>
        </p:nvSpPr>
        <p:spPr>
          <a:xfrm>
            <a:off x="1016000" y="1485755"/>
            <a:ext cx="7137400" cy="3693319"/>
          </a:xfrm>
          <a:prstGeom prst="rect">
            <a:avLst/>
          </a:prstGeom>
          <a:noFill/>
        </p:spPr>
        <p:txBody>
          <a:bodyPr wrap="square" rtlCol="0">
            <a:spAutoFit/>
          </a:bodyPr>
          <a:lstStyle/>
          <a:p>
            <a:r>
              <a:rPr lang="en-CA" dirty="0" smtClean="0"/>
              <a:t>The importance of seeing things through other eyes:</a:t>
            </a:r>
          </a:p>
          <a:p>
            <a:r>
              <a:rPr lang="en-CA" b="0" dirty="0"/>
              <a:t>Watch the you tube animation ‘</a:t>
            </a:r>
            <a:r>
              <a:rPr lang="en-CA" b="0" dirty="0" err="1"/>
              <a:t>Abuela</a:t>
            </a:r>
            <a:r>
              <a:rPr lang="en-CA" b="0" dirty="0"/>
              <a:t> </a:t>
            </a:r>
            <a:r>
              <a:rPr lang="en-CA" b="0" dirty="0" err="1"/>
              <a:t>Grillo</a:t>
            </a:r>
            <a:r>
              <a:rPr lang="en-CA" b="0" dirty="0"/>
              <a:t>’ about the uprising of the people of Cochabamba in </a:t>
            </a:r>
            <a:r>
              <a:rPr lang="en-CA" b="0" dirty="0" smtClean="0"/>
              <a:t>Bolivia against </a:t>
            </a:r>
            <a:r>
              <a:rPr lang="en-CA" b="0" dirty="0"/>
              <a:t>water privatization. The animation is based on a </a:t>
            </a:r>
            <a:r>
              <a:rPr lang="en-CA" b="0" dirty="0" err="1"/>
              <a:t>Ayoreo</a:t>
            </a:r>
            <a:r>
              <a:rPr lang="en-CA" b="0" dirty="0"/>
              <a:t> (indigenous) narrative about a </a:t>
            </a:r>
            <a:r>
              <a:rPr lang="en-CA" b="0" dirty="0" smtClean="0"/>
              <a:t>cricket grandmother </a:t>
            </a:r>
            <a:r>
              <a:rPr lang="en-CA" b="0" dirty="0"/>
              <a:t>whose singing produces water. The </a:t>
            </a:r>
            <a:r>
              <a:rPr lang="en-CA" b="0" dirty="0" smtClean="0"/>
              <a:t> grandmother </a:t>
            </a:r>
            <a:r>
              <a:rPr lang="en-CA" b="0" dirty="0"/>
              <a:t>can be seen as a metaphor for </a:t>
            </a:r>
            <a:r>
              <a:rPr lang="en-CA" b="0" dirty="0" smtClean="0"/>
              <a:t>the metaphysical </a:t>
            </a:r>
            <a:r>
              <a:rPr lang="en-CA" b="0" dirty="0"/>
              <a:t>forces/spirits behind natural phenomena (represented, in this case, in human form). As </a:t>
            </a:r>
            <a:r>
              <a:rPr lang="en-CA" b="0" dirty="0" smtClean="0"/>
              <a:t>you watch </a:t>
            </a:r>
            <a:r>
              <a:rPr lang="en-CA" b="0" dirty="0"/>
              <a:t>the film, think about: how does the grandmother establish her relations? What happens when the</a:t>
            </a:r>
          </a:p>
          <a:p>
            <a:r>
              <a:rPr lang="en-CA" b="0" dirty="0"/>
              <a:t>grandmother starts to be exploited? How would the story of the uprising be different if told from </a:t>
            </a:r>
            <a:r>
              <a:rPr lang="en-CA" b="0" dirty="0" smtClean="0"/>
              <a:t>a Western </a:t>
            </a:r>
            <a:r>
              <a:rPr lang="en-CA" b="0" dirty="0"/>
              <a:t>perspective? What can we </a:t>
            </a:r>
            <a:r>
              <a:rPr lang="en-CA" b="0" dirty="0" smtClean="0"/>
              <a:t>learn about sustainable development from the story? </a:t>
            </a:r>
          </a:p>
          <a:p>
            <a:endParaRPr lang="en-CA" b="0" dirty="0"/>
          </a:p>
        </p:txBody>
      </p:sp>
      <p:sp>
        <p:nvSpPr>
          <p:cNvPr id="3" name="TextBox 2"/>
          <p:cNvSpPr txBox="1"/>
          <p:nvPr/>
        </p:nvSpPr>
        <p:spPr>
          <a:xfrm>
            <a:off x="1744133" y="5376333"/>
            <a:ext cx="7399867" cy="369332"/>
          </a:xfrm>
          <a:prstGeom prst="rect">
            <a:avLst/>
          </a:prstGeom>
          <a:noFill/>
        </p:spPr>
        <p:txBody>
          <a:bodyPr wrap="square" rtlCol="0">
            <a:spAutoFit/>
          </a:bodyPr>
          <a:lstStyle/>
          <a:p>
            <a:r>
              <a:rPr lang="en-CA" dirty="0"/>
              <a:t>http://www.youtube.com/watch?v=YMM7vM7aiNI</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193&quot;&gt;&lt;/object&gt;&lt;object type=&quot;2&quot; unique_id=&quot;10194&quot;&gt;&lt;object type=&quot;3&quot; unique_id=&quot;10195&quot;&gt;&lt;property id=&quot;20148&quot; value=&quot;5&quot;/&gt;&lt;property id=&quot;20300&quot; value=&quot;Slide 1&quot;/&gt;&lt;property id=&quot;20307&quot; value=&quot;256&quot;/&gt;&lt;/object&gt;&lt;object type=&quot;3&quot; unique_id=&quot;10196&quot;&gt;&lt;property id=&quot;20148&quot; value=&quot;5&quot;/&gt;&lt;property id=&quot;20300&quot; value=&quot;Slide 2&quot;/&gt;&lt;property id=&quot;20307&quot; value=&quot;282&quot;/&gt;&lt;/object&gt;&lt;object type=&quot;3&quot; unique_id=&quot;10197&quot;&gt;&lt;property id=&quot;20148&quot; value=&quot;5&quot;/&gt;&lt;property id=&quot;20300&quot; value=&quot;Slide 3&quot;/&gt;&lt;property id=&quot;20307&quot; value=&quot;292&quot;/&gt;&lt;/object&gt;&lt;object type=&quot;3&quot; unique_id=&quot;10198&quot;&gt;&lt;property id=&quot;20148&quot; value=&quot;5&quot;/&gt;&lt;property id=&quot;20300&quot; value=&quot;Slide 4&quot;/&gt;&lt;property id=&quot;20307&quot; value=&quot;303&quot;/&gt;&lt;/object&gt;&lt;object type=&quot;3&quot; unique_id=&quot;10199&quot;&gt;&lt;property id=&quot;20148&quot; value=&quot;5&quot;/&gt;&lt;property id=&quot;20300&quot; value=&quot;Slide 5&quot;/&gt;&lt;property id=&quot;20307&quot; value=&quot;304&quot;/&gt;&lt;/object&gt;&lt;object type=&quot;3&quot; unique_id=&quot;10200&quot;&gt;&lt;property id=&quot;20148&quot; value=&quot;5&quot;/&gt;&lt;property id=&quot;20300&quot; value=&quot;Slide 6&quot;/&gt;&lt;property id=&quot;20307&quot; value=&quot;305&quot;/&gt;&lt;/object&gt;&lt;object type=&quot;3&quot; unique_id=&quot;10201&quot;&gt;&lt;property id=&quot;20148&quot; value=&quot;5&quot;/&gt;&lt;property id=&quot;20300&quot; value=&quot;Slide 7&quot;/&gt;&lt;property id=&quot;20307&quot; value=&quot;307&quot;/&gt;&lt;/object&gt;&lt;object type=&quot;3&quot; unique_id=&quot;10202&quot;&gt;&lt;property id=&quot;20148&quot; value=&quot;5&quot;/&gt;&lt;property id=&quot;20300&quot; value=&quot;Slide 8&quot;/&gt;&lt;property id=&quot;20307&quot; value=&quot;309&quot;/&gt;&lt;/object&gt;&lt;object type=&quot;3&quot; unique_id=&quot;10203&quot;&gt;&lt;property id=&quot;20148&quot; value=&quot;5&quot;/&gt;&lt;property id=&quot;20300&quot; value=&quot;Slide 9&quot;/&gt;&lt;property id=&quot;20307&quot; value=&quot;30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7881</TotalTime>
  <Words>619</Words>
  <Application>Microsoft Office PowerPoint</Application>
  <PresentationFormat>On-screen Show (4:3)</PresentationFormat>
  <Paragraphs>65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Education</dc:title>
  <dc:creator>Dr Vanessa Andreotti</dc:creator>
  <cp:lastModifiedBy>Cash Ahenakew</cp:lastModifiedBy>
  <cp:revision>142</cp:revision>
  <dcterms:created xsi:type="dcterms:W3CDTF">2009-09-02T20:59:11Z</dcterms:created>
  <dcterms:modified xsi:type="dcterms:W3CDTF">2012-11-20T18:29:23Z</dcterms:modified>
</cp:coreProperties>
</file>